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48"/>
  </p:notesMasterIdLst>
  <p:sldIdLst>
    <p:sldId id="256" r:id="rId2"/>
    <p:sldId id="263" r:id="rId3"/>
    <p:sldId id="262" r:id="rId4"/>
    <p:sldId id="266" r:id="rId5"/>
    <p:sldId id="257" r:id="rId6"/>
    <p:sldId id="261" r:id="rId7"/>
    <p:sldId id="268" r:id="rId8"/>
    <p:sldId id="260" r:id="rId9"/>
    <p:sldId id="271" r:id="rId10"/>
    <p:sldId id="269" r:id="rId11"/>
    <p:sldId id="302" r:id="rId12"/>
    <p:sldId id="299" r:id="rId13"/>
    <p:sldId id="288" r:id="rId14"/>
    <p:sldId id="292" r:id="rId15"/>
    <p:sldId id="270" r:id="rId16"/>
    <p:sldId id="296" r:id="rId17"/>
    <p:sldId id="290" r:id="rId18"/>
    <p:sldId id="298" r:id="rId19"/>
    <p:sldId id="277" r:id="rId20"/>
    <p:sldId id="283" r:id="rId21"/>
    <p:sldId id="282" r:id="rId22"/>
    <p:sldId id="276" r:id="rId23"/>
    <p:sldId id="279" r:id="rId24"/>
    <p:sldId id="264" r:id="rId25"/>
    <p:sldId id="265" r:id="rId26"/>
    <p:sldId id="323" r:id="rId27"/>
    <p:sldId id="293" r:id="rId28"/>
    <p:sldId id="308" r:id="rId29"/>
    <p:sldId id="317" r:id="rId30"/>
    <p:sldId id="318" r:id="rId31"/>
    <p:sldId id="272" r:id="rId32"/>
    <p:sldId id="274" r:id="rId33"/>
    <p:sldId id="275" r:id="rId34"/>
    <p:sldId id="291" r:id="rId35"/>
    <p:sldId id="319" r:id="rId36"/>
    <p:sldId id="326" r:id="rId37"/>
    <p:sldId id="309" r:id="rId38"/>
    <p:sldId id="311" r:id="rId39"/>
    <p:sldId id="315" r:id="rId40"/>
    <p:sldId id="304" r:id="rId41"/>
    <p:sldId id="305" r:id="rId42"/>
    <p:sldId id="306" r:id="rId43"/>
    <p:sldId id="307" r:id="rId44"/>
    <p:sldId id="322" r:id="rId45"/>
    <p:sldId id="320" r:id="rId46"/>
    <p:sldId id="325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354" autoAdjust="0"/>
  </p:normalViewPr>
  <p:slideViewPr>
    <p:cSldViewPr>
      <p:cViewPr varScale="1">
        <p:scale>
          <a:sx n="44" d="100"/>
          <a:sy n="4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A33F8-CCC4-4BBD-BEB6-32674FD12265}" type="datetimeFigureOut">
              <a:rPr lang="tr-TR" smtClean="0"/>
              <a:pPr/>
              <a:t>18.05.2011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8C703-5812-4E19-92D1-142AF55F2CB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EEBB-26DF-4C9C-AAA0-116704ACFB98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C703-5812-4E19-92D1-142AF55F2CBA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F137-B0AF-49AA-A80C-8B3248B6BE5C}" type="datetimeFigureOut">
              <a:rPr lang="tr-TR" smtClean="0"/>
              <a:pPr/>
              <a:t>18.05.2011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0AE908-6202-4076-A958-9557719BFF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F137-B0AF-49AA-A80C-8B3248B6BE5C}" type="datetimeFigureOut">
              <a:rPr lang="tr-TR" smtClean="0"/>
              <a:pPr/>
              <a:t>18.05.2011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E908-6202-4076-A958-9557719BFF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F137-B0AF-49AA-A80C-8B3248B6BE5C}" type="datetimeFigureOut">
              <a:rPr lang="tr-TR" smtClean="0"/>
              <a:pPr/>
              <a:t>18.05.2011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E908-6202-4076-A958-9557719BFF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F137-B0AF-49AA-A80C-8B3248B6BE5C}" type="datetimeFigureOut">
              <a:rPr lang="tr-TR" smtClean="0"/>
              <a:pPr/>
              <a:t>18.05.2011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0AE908-6202-4076-A958-9557719BFF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F137-B0AF-49AA-A80C-8B3248B6BE5C}" type="datetimeFigureOut">
              <a:rPr lang="tr-TR" smtClean="0"/>
              <a:pPr/>
              <a:t>18.05.2011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E908-6202-4076-A958-9557719BFF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F137-B0AF-49AA-A80C-8B3248B6BE5C}" type="datetimeFigureOut">
              <a:rPr lang="tr-TR" smtClean="0"/>
              <a:pPr/>
              <a:t>18.05.2011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E908-6202-4076-A958-9557719BFF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F137-B0AF-49AA-A80C-8B3248B6BE5C}" type="datetimeFigureOut">
              <a:rPr lang="tr-TR" smtClean="0"/>
              <a:pPr/>
              <a:t>18.05.2011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0AE908-6202-4076-A958-9557719BFF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F137-B0AF-49AA-A80C-8B3248B6BE5C}" type="datetimeFigureOut">
              <a:rPr lang="tr-TR" smtClean="0"/>
              <a:pPr/>
              <a:t>18.05.2011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E908-6202-4076-A958-9557719BFF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F137-B0AF-49AA-A80C-8B3248B6BE5C}" type="datetimeFigureOut">
              <a:rPr lang="tr-TR" smtClean="0"/>
              <a:pPr/>
              <a:t>18.05.2011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E908-6202-4076-A958-9557719BFF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F137-B0AF-49AA-A80C-8B3248B6BE5C}" type="datetimeFigureOut">
              <a:rPr lang="tr-TR" smtClean="0"/>
              <a:pPr/>
              <a:t>18.05.2011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E908-6202-4076-A958-9557719BFF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F137-B0AF-49AA-A80C-8B3248B6BE5C}" type="datetimeFigureOut">
              <a:rPr lang="tr-TR" smtClean="0"/>
              <a:pPr/>
              <a:t>18.05.2011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E908-6202-4076-A958-9557719BFF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8DF137-B0AF-49AA-A80C-8B3248B6BE5C}" type="datetimeFigureOut">
              <a:rPr lang="tr-TR" smtClean="0"/>
              <a:pPr/>
              <a:t>18.05.2011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0AE908-6202-4076-A958-9557719BFF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Vagen</a:t>
            </a:r>
            <a:r>
              <a:rPr lang="tr-TR" dirty="0" smtClean="0"/>
              <a:t> Arka Duvar </a:t>
            </a:r>
            <a:r>
              <a:rPr lang="tr-TR" dirty="0" err="1" smtClean="0"/>
              <a:t>Prolapsusu</a:t>
            </a:r>
            <a:r>
              <a:rPr lang="tr-TR" dirty="0" smtClean="0"/>
              <a:t> Tedavisi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Doç Dr Ayşe GÜRBÜZ</a:t>
            </a:r>
          </a:p>
          <a:p>
            <a:r>
              <a:rPr lang="tr-TR" dirty="0" smtClean="0"/>
              <a:t>Zeynep Kamil </a:t>
            </a:r>
            <a:r>
              <a:rPr lang="tr-TR" dirty="0" err="1" smtClean="0"/>
              <a:t>Eğtim</a:t>
            </a:r>
            <a:r>
              <a:rPr lang="tr-TR" dirty="0" smtClean="0"/>
              <a:t> ve Araştırma Hastanesi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Kolporafİ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19. yüzyılda geliştirilmiştir.</a:t>
            </a:r>
          </a:p>
          <a:p>
            <a:r>
              <a:rPr lang="tr-TR" dirty="0" err="1" smtClean="0"/>
              <a:t>Vajenin</a:t>
            </a:r>
            <a:r>
              <a:rPr lang="tr-TR" dirty="0" smtClean="0"/>
              <a:t> daraltılması ,</a:t>
            </a:r>
            <a:r>
              <a:rPr lang="tr-TR" dirty="0" err="1" smtClean="0"/>
              <a:t>vajenin</a:t>
            </a:r>
            <a:r>
              <a:rPr lang="tr-TR" dirty="0" smtClean="0"/>
              <a:t> </a:t>
            </a:r>
            <a:r>
              <a:rPr lang="tr-TR" dirty="0" err="1" smtClean="0"/>
              <a:t>plikasyonu</a:t>
            </a:r>
            <a:r>
              <a:rPr lang="tr-TR" dirty="0" smtClean="0"/>
              <a:t>, </a:t>
            </a:r>
            <a:r>
              <a:rPr lang="tr-TR" dirty="0" err="1" smtClean="0"/>
              <a:t>fibromusküler</a:t>
            </a:r>
            <a:r>
              <a:rPr lang="tr-TR" dirty="0" smtClean="0"/>
              <a:t> dokunun orta bölgede çoğaltılması esasına dayanır.</a:t>
            </a:r>
          </a:p>
          <a:p>
            <a:r>
              <a:rPr lang="tr-TR" dirty="0" smtClean="0"/>
              <a:t>Tedavi Oranı %76-96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 Yer Tutucusu" descr="image2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228" b="11228"/>
          <a:stretch>
            <a:fillRect/>
          </a:stretch>
        </p:blipFill>
        <p:spPr>
          <a:xfrm rot="10800000">
            <a:off x="-2" y="-1"/>
            <a:ext cx="9143999" cy="6857997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 Yer Tutucusu" descr="image1-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450" b="3450"/>
          <a:stretch>
            <a:fillRect/>
          </a:stretch>
        </p:blipFill>
        <p:spPr>
          <a:xfrm rot="10800000">
            <a:off x="0" y="0"/>
            <a:ext cx="9144000" cy="6858000"/>
          </a:xfrm>
          <a:ln>
            <a:solidFill>
              <a:schemeClr val="accent1"/>
            </a:solidFill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4 Resim Yer Tutucusu" descr="image0-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3006" b="23006"/>
          <a:stretch>
            <a:fillRect/>
          </a:stretch>
        </p:blipFill>
        <p:spPr>
          <a:xfrm>
            <a:off x="4648200" y="2382963"/>
            <a:ext cx="4343400" cy="3158873"/>
          </a:xfrm>
        </p:spPr>
      </p:pic>
      <p:pic>
        <p:nvPicPr>
          <p:cNvPr id="11" name="4 Resim Yer Tutucusu" descr="image1-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3798" b="13798"/>
          <a:stretch>
            <a:fillRect/>
          </a:stretch>
        </p:blipFill>
        <p:spPr>
          <a:xfrm rot="10800000">
            <a:off x="285720" y="2428868"/>
            <a:ext cx="4191000" cy="3200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Perineorafi</a:t>
            </a:r>
            <a:endParaRPr lang="tr-TR" dirty="0"/>
          </a:p>
        </p:txBody>
      </p:sp>
      <p:pic>
        <p:nvPicPr>
          <p:cNvPr id="5" name="4 Resim Yer Tutucusu" descr="image0-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-142908" y="1928802"/>
            <a:ext cx="5072098" cy="3786214"/>
          </a:xfrm>
        </p:spPr>
      </p:pic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Eğer perine hasarlı ise </a:t>
            </a:r>
            <a:r>
              <a:rPr lang="tr-TR" dirty="0" err="1" smtClean="0"/>
              <a:t>vagen</a:t>
            </a:r>
            <a:r>
              <a:rPr lang="tr-TR" dirty="0" smtClean="0"/>
              <a:t> ile anüs arası orta hata kadar yarım baklava dilimi şeklinde kesilir</a:t>
            </a:r>
          </a:p>
          <a:p>
            <a:r>
              <a:rPr lang="tr-TR" dirty="0" err="1" smtClean="0"/>
              <a:t>Bulbosponios</a:t>
            </a:r>
            <a:r>
              <a:rPr lang="tr-TR" dirty="0" smtClean="0"/>
              <a:t> ve </a:t>
            </a:r>
            <a:r>
              <a:rPr lang="tr-TR" dirty="0" err="1" smtClean="0"/>
              <a:t>transvers</a:t>
            </a:r>
            <a:r>
              <a:rPr lang="tr-TR" dirty="0" smtClean="0"/>
              <a:t> </a:t>
            </a:r>
            <a:r>
              <a:rPr lang="tr-TR" dirty="0" err="1" smtClean="0"/>
              <a:t>perineal</a:t>
            </a:r>
            <a:r>
              <a:rPr lang="tr-TR" dirty="0" smtClean="0"/>
              <a:t> kaslar </a:t>
            </a:r>
            <a:r>
              <a:rPr lang="tr-TR" dirty="0" err="1" smtClean="0"/>
              <a:t>plikasyonu</a:t>
            </a:r>
            <a:r>
              <a:rPr lang="tr-TR" dirty="0" smtClean="0"/>
              <a:t> yapılır</a:t>
            </a:r>
          </a:p>
          <a:p>
            <a:r>
              <a:rPr lang="tr-TR" dirty="0" err="1" smtClean="0"/>
              <a:t>Perineal</a:t>
            </a:r>
            <a:r>
              <a:rPr lang="tr-TR" dirty="0" smtClean="0"/>
              <a:t> body cildi onarılır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Site –Spesifik Onarım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Richardson</a:t>
            </a:r>
            <a:r>
              <a:rPr lang="tr-TR" dirty="0" smtClean="0"/>
              <a:t> tarafından 1976 yılında tarif edilmiştir.</a:t>
            </a:r>
          </a:p>
          <a:p>
            <a:r>
              <a:rPr lang="tr-TR" dirty="0" err="1" smtClean="0"/>
              <a:t>Rektoselin</a:t>
            </a:r>
            <a:r>
              <a:rPr lang="tr-TR" dirty="0" smtClean="0"/>
              <a:t> </a:t>
            </a:r>
            <a:r>
              <a:rPr lang="tr-TR" dirty="0" err="1" smtClean="0"/>
              <a:t>rektovaginal</a:t>
            </a:r>
            <a:r>
              <a:rPr lang="tr-TR" dirty="0" smtClean="0"/>
              <a:t> </a:t>
            </a:r>
            <a:r>
              <a:rPr lang="tr-TR" dirty="0" err="1" smtClean="0"/>
              <a:t>fasyadaki</a:t>
            </a:r>
            <a:r>
              <a:rPr lang="tr-TR" dirty="0" smtClean="0"/>
              <a:t> </a:t>
            </a:r>
            <a:r>
              <a:rPr lang="tr-TR" dirty="0" err="1" smtClean="0"/>
              <a:t>defect</a:t>
            </a:r>
            <a:r>
              <a:rPr lang="tr-TR" dirty="0" smtClean="0"/>
              <a:t> nedeniyle geliştiği  hipotezine dayanır</a:t>
            </a:r>
          </a:p>
          <a:p>
            <a:r>
              <a:rPr lang="tr-TR" dirty="0" smtClean="0"/>
              <a:t>Başarı oranı %56-100 </a:t>
            </a:r>
          </a:p>
          <a:p>
            <a:r>
              <a:rPr lang="tr-TR" dirty="0" smtClean="0"/>
              <a:t>Seksüel fonksiyon sıklıkla düzelir klasik </a:t>
            </a:r>
            <a:r>
              <a:rPr lang="tr-TR" dirty="0" err="1" smtClean="0"/>
              <a:t>kolporafinin</a:t>
            </a:r>
            <a:r>
              <a:rPr lang="tr-TR" dirty="0" smtClean="0"/>
              <a:t> tersine bozulmaz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 Yer Tutucusu" descr="image1-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295" b="12295"/>
          <a:stretch>
            <a:fillRect/>
          </a:stretch>
        </p:blipFill>
        <p:spPr>
          <a:xfrm rot="10800000">
            <a:off x="-214346" y="0"/>
            <a:ext cx="9358346" cy="685800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 Yer Tutucusu" descr="image0-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887" b="22887"/>
          <a:stretch>
            <a:fillRect/>
          </a:stretch>
        </p:blipFill>
        <p:spPr>
          <a:xfrm rot="10800000">
            <a:off x="0" y="0"/>
            <a:ext cx="9144000" cy="6858000"/>
          </a:xfrm>
        </p:spPr>
      </p:pic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 Yer Tutucusu" descr="image1-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709" b="15709"/>
          <a:stretch>
            <a:fillRect/>
          </a:stretch>
        </p:blipFill>
        <p:spPr>
          <a:xfrm rot="10800000">
            <a:off x="0" y="71461"/>
            <a:ext cx="9144000" cy="685800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 Yer Tutucusu" descr="image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62" r="5362"/>
          <a:stretch>
            <a:fillRect/>
          </a:stretch>
        </p:blipFill>
        <p:spPr>
          <a:xfrm>
            <a:off x="0" y="0"/>
            <a:ext cx="8929718" cy="685800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Terminoloji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54591"/>
          </a:xfrm>
        </p:spPr>
        <p:txBody>
          <a:bodyPr/>
          <a:lstStyle/>
          <a:p>
            <a:r>
              <a:rPr lang="tr-TR" dirty="0" smtClean="0"/>
              <a:t>    </a:t>
            </a:r>
            <a:r>
              <a:rPr lang="tr-TR" dirty="0" err="1" smtClean="0"/>
              <a:t>Vajen</a:t>
            </a:r>
            <a:r>
              <a:rPr lang="tr-TR" dirty="0" smtClean="0"/>
              <a:t> arka duvar </a:t>
            </a:r>
            <a:r>
              <a:rPr lang="tr-TR" dirty="0" err="1" smtClean="0"/>
              <a:t>prolapsusu</a:t>
            </a:r>
            <a:r>
              <a:rPr lang="tr-TR" dirty="0" smtClean="0"/>
              <a:t>:Arka duvarın </a:t>
            </a:r>
            <a:r>
              <a:rPr lang="tr-TR" dirty="0" err="1" smtClean="0"/>
              <a:t>rektovajinal</a:t>
            </a:r>
            <a:r>
              <a:rPr lang="tr-TR" dirty="0" smtClean="0"/>
              <a:t> </a:t>
            </a:r>
            <a:r>
              <a:rPr lang="tr-TR" dirty="0" err="1" smtClean="0"/>
              <a:t>fasyanın</a:t>
            </a:r>
            <a:r>
              <a:rPr lang="tr-TR" dirty="0" smtClean="0"/>
              <a:t> </a:t>
            </a:r>
            <a:r>
              <a:rPr lang="tr-TR" dirty="0" err="1" smtClean="0"/>
              <a:t>hasarlanması</a:t>
            </a:r>
            <a:r>
              <a:rPr lang="tr-TR" dirty="0" smtClean="0"/>
              <a:t> ve rektumun </a:t>
            </a:r>
            <a:r>
              <a:rPr lang="tr-TR" dirty="0" err="1" smtClean="0"/>
              <a:t>vajene</a:t>
            </a:r>
            <a:r>
              <a:rPr lang="tr-TR" dirty="0" smtClean="0"/>
              <a:t> </a:t>
            </a:r>
            <a:r>
              <a:rPr lang="tr-TR" dirty="0" err="1" smtClean="0"/>
              <a:t>protrüzyonu</a:t>
            </a:r>
            <a:r>
              <a:rPr lang="tr-TR" dirty="0" smtClean="0"/>
              <a:t> nedeniyle sarkması </a:t>
            </a:r>
          </a:p>
          <a:p>
            <a:r>
              <a:rPr lang="tr-TR" dirty="0" err="1" smtClean="0"/>
              <a:t>Enterosel</a:t>
            </a:r>
            <a:r>
              <a:rPr lang="tr-TR" dirty="0" smtClean="0"/>
              <a:t> </a:t>
            </a:r>
            <a:r>
              <a:rPr lang="tr-TR" dirty="0" err="1" smtClean="0"/>
              <a:t>rektovajinal</a:t>
            </a:r>
            <a:r>
              <a:rPr lang="tr-TR" dirty="0" smtClean="0"/>
              <a:t> aralığa </a:t>
            </a:r>
            <a:r>
              <a:rPr lang="tr-TR" dirty="0" err="1" smtClean="0"/>
              <a:t>intestinal</a:t>
            </a:r>
            <a:r>
              <a:rPr lang="tr-TR" dirty="0" smtClean="0"/>
              <a:t> lupları içeren peritonun </a:t>
            </a:r>
            <a:r>
              <a:rPr lang="tr-TR" dirty="0" err="1" smtClean="0"/>
              <a:t>protrüzyonunudur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357694"/>
            <a:ext cx="4755073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 Yer Tutucusu" descr="image0-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16" r="2716"/>
          <a:stretch>
            <a:fillRect/>
          </a:stretch>
        </p:blipFill>
        <p:spPr>
          <a:xfrm rot="10800000">
            <a:off x="0" y="-1"/>
            <a:ext cx="9072594" cy="6857999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 Yer Tutucusu" descr="image0-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87" r="3187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accent1"/>
            </a:solidFill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Kolporafİ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8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603650"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Çalışma(Yıl)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Sayı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Takip(ay)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Anotomik</a:t>
                      </a:r>
                      <a:r>
                        <a:rPr lang="tr-TR" baseline="0" dirty="0" smtClean="0"/>
                        <a:t> Kür</a:t>
                      </a:r>
                      <a:endParaRPr lang="tr-TR" dirty="0"/>
                    </a:p>
                  </a:txBody>
                  <a:tcPr marL="96519" marR="96519"/>
                </a:tc>
              </a:tr>
              <a:tr h="60365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Arnold</a:t>
                      </a:r>
                      <a:r>
                        <a:rPr lang="tr-TR" baseline="0" dirty="0" smtClean="0"/>
                        <a:t>  19990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29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80</a:t>
                      </a:r>
                      <a:endParaRPr lang="tr-TR" dirty="0"/>
                    </a:p>
                  </a:txBody>
                  <a:tcPr marL="96519" marR="96519"/>
                </a:tc>
              </a:tr>
              <a:tr h="60365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Mellgren</a:t>
                      </a:r>
                      <a:r>
                        <a:rPr lang="tr-TR" dirty="0" smtClean="0"/>
                        <a:t> 1995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96</a:t>
                      </a:r>
                      <a:endParaRPr lang="tr-TR" dirty="0"/>
                    </a:p>
                  </a:txBody>
                  <a:tcPr marL="96519" marR="96519"/>
                </a:tc>
              </a:tr>
              <a:tr h="60365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Kahn</a:t>
                      </a:r>
                      <a:r>
                        <a:rPr lang="tr-TR" dirty="0" smtClean="0"/>
                        <a:t>&amp;Stanton1997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231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42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76</a:t>
                      </a:r>
                      <a:endParaRPr lang="tr-TR" dirty="0"/>
                    </a:p>
                  </a:txBody>
                  <a:tcPr marL="96519" marR="96519"/>
                </a:tc>
              </a:tr>
              <a:tr h="60365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Weber</a:t>
                      </a:r>
                      <a:r>
                        <a:rPr lang="tr-TR" dirty="0" smtClean="0"/>
                        <a:t> 2000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53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 marL="96519" marR="96519"/>
                </a:tc>
              </a:tr>
              <a:tr h="60365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Sand</a:t>
                      </a:r>
                      <a:r>
                        <a:rPr lang="tr-TR" dirty="0" smtClean="0"/>
                        <a:t> 2001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70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90</a:t>
                      </a:r>
                      <a:endParaRPr lang="tr-TR" dirty="0"/>
                    </a:p>
                  </a:txBody>
                  <a:tcPr marL="96519" marR="96519"/>
                </a:tc>
              </a:tr>
              <a:tr h="60365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Maher</a:t>
                      </a:r>
                      <a:r>
                        <a:rPr lang="tr-TR" dirty="0" smtClean="0"/>
                        <a:t> 2004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38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87</a:t>
                      </a:r>
                      <a:endParaRPr lang="tr-TR" dirty="0"/>
                    </a:p>
                  </a:txBody>
                  <a:tcPr marL="96519" marR="96519"/>
                </a:tc>
              </a:tr>
              <a:tr h="60365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Abramov</a:t>
                      </a:r>
                      <a:r>
                        <a:rPr lang="tr-TR" dirty="0" smtClean="0"/>
                        <a:t> 2005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183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 marL="96519" marR="96519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82</a:t>
                      </a:r>
                      <a:endParaRPr lang="tr-TR" dirty="0"/>
                    </a:p>
                  </a:txBody>
                  <a:tcPr marL="96519" marR="9651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Kolporafİ</a:t>
            </a:r>
            <a:endParaRPr lang="tr-TR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229601" cy="4872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471"/>
                <a:gridCol w="1128730"/>
                <a:gridCol w="1228723"/>
                <a:gridCol w="1514477"/>
                <a:gridCol w="1371600"/>
                <a:gridCol w="1371600"/>
              </a:tblGrid>
              <a:tr h="621509"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Çalışma      </a:t>
                      </a:r>
                      <a:r>
                        <a:rPr lang="tr-TR" dirty="0" err="1" smtClean="0"/>
                        <a:t>Pre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postop</a:t>
                      </a:r>
                      <a:r>
                        <a:rPr lang="tr-TR" dirty="0" smtClean="0"/>
                        <a:t>%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Konstipas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Vag</a:t>
                      </a:r>
                      <a:r>
                        <a:rPr lang="tr-TR" baseline="0" dirty="0" smtClean="0"/>
                        <a:t> çıkıntı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Vag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digitasyon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Fekal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inkontinans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Disparoni</a:t>
                      </a:r>
                      <a:endParaRPr lang="tr-TR" dirty="0"/>
                    </a:p>
                  </a:txBody>
                  <a:tcPr/>
                </a:tc>
              </a:tr>
              <a:tr h="502928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Arnold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75/54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20/-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-/36</a:t>
                      </a:r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-/23</a:t>
                      </a:r>
                      <a:endParaRPr lang="tr-TR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150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Mellgren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100/88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21/4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50/0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8/8</a:t>
                      </a:r>
                      <a:endParaRPr lang="tr-T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-/8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150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Kahn</a:t>
                      </a:r>
                      <a:r>
                        <a:rPr lang="tr-TR" dirty="0" smtClean="0"/>
                        <a:t>&amp;</a:t>
                      </a:r>
                      <a:r>
                        <a:rPr lang="tr-TR" dirty="0" err="1" smtClean="0"/>
                        <a:t>Stanton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22/33</a:t>
                      </a:r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64/31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4/11</a:t>
                      </a:r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-/16</a:t>
                      </a:r>
                      <a:endParaRPr lang="tr-TR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150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Weber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-/26</a:t>
                      </a:r>
                      <a:endParaRPr lang="tr-T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150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Sand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150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Maher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76/24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100/35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100/16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3/0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37/5</a:t>
                      </a:r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2150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Abromov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30/34</a:t>
                      </a:r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100/4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17/18</a:t>
                      </a:r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8/17</a:t>
                      </a:r>
                      <a:endParaRPr lang="tr-T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Resim Yer Tutucusu"/>
          <p:cNvGraphicFramePr>
            <a:graphicFrameLocks noGrp="1"/>
          </p:cNvGraphicFramePr>
          <p:nvPr>
            <p:ph type="pic" idx="1"/>
          </p:nvPr>
        </p:nvGraphicFramePr>
        <p:xfrm>
          <a:off x="142874" y="1071546"/>
          <a:ext cx="8929720" cy="514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30"/>
                <a:gridCol w="2232430"/>
                <a:gridCol w="2232430"/>
                <a:gridCol w="2232430"/>
              </a:tblGrid>
              <a:tr h="1050382"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Çalışma </a:t>
                      </a:r>
                    </a:p>
                    <a:p>
                      <a:r>
                        <a:rPr lang="tr-TR" dirty="0" smtClean="0"/>
                        <a:t>Yıl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Sayı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Takip</a:t>
                      </a:r>
                      <a:r>
                        <a:rPr lang="tr-TR" baseline="0" dirty="0" smtClean="0"/>
                        <a:t> Ay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Anatomik</a:t>
                      </a:r>
                    </a:p>
                    <a:p>
                      <a:r>
                        <a:rPr lang="tr-TR" dirty="0" smtClean="0"/>
                        <a:t>Kür %</a:t>
                      </a:r>
                      <a:endParaRPr lang="tr-TR" dirty="0"/>
                    </a:p>
                  </a:txBody>
                  <a:tcPr/>
                </a:tc>
              </a:tr>
              <a:tr h="608554">
                <a:tc>
                  <a:txBody>
                    <a:bodyPr/>
                    <a:lstStyle/>
                    <a:p>
                      <a:r>
                        <a:rPr lang="tr-TR" dirty="0" smtClean="0"/>
                        <a:t>Cundiff1992</a:t>
                      </a:r>
                      <a:endParaRPr lang="tr-T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82</a:t>
                      </a:r>
                      <a:endParaRPr lang="tr-TR" dirty="0"/>
                    </a:p>
                  </a:txBody>
                  <a:tcPr/>
                </a:tc>
              </a:tr>
              <a:tr h="608554">
                <a:tc>
                  <a:txBody>
                    <a:bodyPr/>
                    <a:lstStyle/>
                    <a:p>
                      <a:r>
                        <a:rPr lang="tr-TR" dirty="0" smtClean="0"/>
                        <a:t>Porter1999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82</a:t>
                      </a:r>
                      <a:endParaRPr lang="tr-TR" dirty="0"/>
                    </a:p>
                  </a:txBody>
                  <a:tcPr/>
                </a:tc>
              </a:tr>
              <a:tr h="608554">
                <a:tc>
                  <a:txBody>
                    <a:bodyPr/>
                    <a:lstStyle/>
                    <a:p>
                      <a:r>
                        <a:rPr lang="tr-TR" dirty="0" smtClean="0"/>
                        <a:t>Kenton1999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90</a:t>
                      </a:r>
                      <a:endParaRPr lang="tr-TR" dirty="0"/>
                    </a:p>
                  </a:txBody>
                  <a:tcPr/>
                </a:tc>
              </a:tr>
              <a:tr h="608554">
                <a:tc>
                  <a:txBody>
                    <a:bodyPr/>
                    <a:lstStyle/>
                    <a:p>
                      <a:r>
                        <a:rPr lang="tr-TR" dirty="0" smtClean="0"/>
                        <a:t>Glavind2000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</a:t>
                      </a:r>
                      <a:endParaRPr lang="tr-TR" dirty="0"/>
                    </a:p>
                  </a:txBody>
                  <a:tcPr/>
                </a:tc>
              </a:tr>
              <a:tr h="608554">
                <a:tc>
                  <a:txBody>
                    <a:bodyPr/>
                    <a:lstStyle/>
                    <a:p>
                      <a:r>
                        <a:rPr lang="tr-TR" dirty="0" smtClean="0"/>
                        <a:t>Singh2003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92</a:t>
                      </a:r>
                      <a:endParaRPr lang="tr-TR" dirty="0"/>
                    </a:p>
                  </a:txBody>
                  <a:tcPr/>
                </a:tc>
              </a:tr>
              <a:tr h="1050382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Abromov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2005 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124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56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486400" cy="642942"/>
          </a:xfrm>
        </p:spPr>
        <p:txBody>
          <a:bodyPr/>
          <a:lstStyle/>
          <a:p>
            <a:r>
              <a:rPr lang="tr-TR" dirty="0" smtClean="0"/>
              <a:t>Site Spesifik </a:t>
            </a:r>
            <a:r>
              <a:rPr lang="tr-TR" dirty="0" err="1" smtClean="0"/>
              <a:t>OnarIm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Resim Yer Tutucusu"/>
          <p:cNvGraphicFramePr>
            <a:graphicFrameLocks noGrp="1"/>
          </p:cNvGraphicFramePr>
          <p:nvPr>
            <p:ph type="pic" idx="1"/>
          </p:nvPr>
        </p:nvGraphicFramePr>
        <p:xfrm>
          <a:off x="214282" y="1128192"/>
          <a:ext cx="8715408" cy="4316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475"/>
                <a:gridCol w="1588757"/>
                <a:gridCol w="1076770"/>
                <a:gridCol w="1428760"/>
                <a:gridCol w="1428760"/>
                <a:gridCol w="1285886"/>
              </a:tblGrid>
              <a:tr h="596964"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Çalışma Yıl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err="1" smtClean="0"/>
                        <a:t>Preop</a:t>
                      </a:r>
                      <a:r>
                        <a:rPr lang="tr-TR" dirty="0" smtClean="0"/>
                        <a:t>-</a:t>
                      </a:r>
                      <a:r>
                        <a:rPr lang="tr-TR" dirty="0" err="1" smtClean="0"/>
                        <a:t>postop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Konstipasyon</a:t>
                      </a:r>
                      <a:r>
                        <a:rPr lang="tr-TR" dirty="0" smtClean="0"/>
                        <a:t>%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Vag</a:t>
                      </a:r>
                      <a:r>
                        <a:rPr lang="tr-TR" dirty="0" smtClean="0"/>
                        <a:t> çıkıntı %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Vaginal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digitasyon</a:t>
                      </a:r>
                      <a:r>
                        <a:rPr lang="tr-TR" baseline="0" dirty="0" smtClean="0"/>
                        <a:t> %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Fekal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inkontinans</a:t>
                      </a:r>
                      <a:r>
                        <a:rPr lang="tr-TR" dirty="0" smtClean="0"/>
                        <a:t>  %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Disparoni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%</a:t>
                      </a:r>
                      <a:endParaRPr lang="tr-TR" dirty="0"/>
                    </a:p>
                  </a:txBody>
                  <a:tcPr/>
                </a:tc>
              </a:tr>
              <a:tr h="589356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Cundiff</a:t>
                      </a:r>
                      <a:r>
                        <a:rPr lang="tr-TR" dirty="0" smtClean="0"/>
                        <a:t> 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46-13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100-18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39-18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13-8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29-19</a:t>
                      </a:r>
                      <a:endParaRPr lang="tr-TR" dirty="0"/>
                    </a:p>
                  </a:txBody>
                  <a:tcPr/>
                </a:tc>
              </a:tr>
              <a:tr h="543285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Porter</a:t>
                      </a:r>
                      <a:r>
                        <a:rPr lang="tr-TR" dirty="0" smtClean="0"/>
                        <a:t> 1999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60-50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38-14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24-21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24-21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67-46</a:t>
                      </a:r>
                      <a:endParaRPr lang="tr-TR" dirty="0"/>
                    </a:p>
                  </a:txBody>
                  <a:tcPr/>
                </a:tc>
              </a:tr>
              <a:tr h="543285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Kenton</a:t>
                      </a:r>
                      <a:r>
                        <a:rPr lang="tr-TR" dirty="0" smtClean="0"/>
                        <a:t> 1999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41-57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86-9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3-15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30-15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28-8</a:t>
                      </a:r>
                      <a:endParaRPr lang="tr-TR" dirty="0"/>
                    </a:p>
                  </a:txBody>
                  <a:tcPr/>
                </a:tc>
              </a:tr>
              <a:tr h="543285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Glavind</a:t>
                      </a:r>
                      <a:r>
                        <a:rPr lang="tr-TR" dirty="0" smtClean="0"/>
                        <a:t> 2000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12-3</a:t>
                      </a:r>
                      <a:endParaRPr lang="tr-TR" dirty="0"/>
                    </a:p>
                  </a:txBody>
                  <a:tcPr/>
                </a:tc>
              </a:tr>
              <a:tr h="543285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Singh</a:t>
                      </a:r>
                      <a:r>
                        <a:rPr lang="tr-TR" dirty="0" smtClean="0"/>
                        <a:t> 2003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78-7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9-5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31-15</a:t>
                      </a:r>
                      <a:endParaRPr lang="tr-TR" dirty="0"/>
                    </a:p>
                  </a:txBody>
                  <a:tcPr/>
                </a:tc>
              </a:tr>
              <a:tr h="59696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Abromov</a:t>
                      </a:r>
                      <a:r>
                        <a:rPr lang="tr-TR" dirty="0" smtClean="0"/>
                        <a:t> 2005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33-37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100-11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15-19</a:t>
                      </a:r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8-16</a:t>
                      </a:r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0"/>
            <a:ext cx="5486400" cy="928670"/>
          </a:xfrm>
        </p:spPr>
        <p:txBody>
          <a:bodyPr/>
          <a:lstStyle/>
          <a:p>
            <a:r>
              <a:rPr lang="tr-TR" dirty="0" smtClean="0"/>
              <a:t>Site Spesifik Onarım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929330"/>
            <a:ext cx="5486400" cy="642942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Mesh ile onarım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Meshler başlıca sentetik </a:t>
            </a:r>
            <a:r>
              <a:rPr lang="tr-TR" dirty="0" err="1" smtClean="0"/>
              <a:t>biolojik</a:t>
            </a:r>
            <a:r>
              <a:rPr lang="tr-TR" dirty="0" smtClean="0"/>
              <a:t> olarak 2 grupta incelenir</a:t>
            </a:r>
          </a:p>
          <a:p>
            <a:r>
              <a:rPr lang="tr-TR" dirty="0" smtClean="0"/>
              <a:t>İdeal mesh kimyasal ve fiziksel olarak  </a:t>
            </a:r>
            <a:r>
              <a:rPr lang="tr-TR" dirty="0" err="1" smtClean="0"/>
              <a:t>inerttir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Nonkarsinogenic</a:t>
            </a:r>
            <a:endParaRPr lang="tr-TR" dirty="0" smtClean="0"/>
          </a:p>
          <a:p>
            <a:r>
              <a:rPr lang="tr-TR" dirty="0" smtClean="0"/>
              <a:t>Mekanik olarak güçlü</a:t>
            </a:r>
          </a:p>
          <a:p>
            <a:r>
              <a:rPr lang="tr-TR" dirty="0" smtClean="0"/>
              <a:t>Organizma  </a:t>
            </a:r>
            <a:r>
              <a:rPr lang="tr-TR" dirty="0" err="1" smtClean="0"/>
              <a:t>tarfından</a:t>
            </a:r>
            <a:r>
              <a:rPr lang="tr-TR" dirty="0" smtClean="0"/>
              <a:t> değiştirilmeyen</a:t>
            </a:r>
          </a:p>
          <a:p>
            <a:r>
              <a:rPr lang="tr-TR" dirty="0" err="1" smtClean="0"/>
              <a:t>İnfeksiyon</a:t>
            </a:r>
            <a:r>
              <a:rPr lang="tr-TR" dirty="0" smtClean="0"/>
              <a:t> riski az</a:t>
            </a:r>
          </a:p>
          <a:p>
            <a:r>
              <a:rPr lang="tr-TR" dirty="0" err="1" smtClean="0"/>
              <a:t>Rejeksiyon</a:t>
            </a:r>
            <a:r>
              <a:rPr lang="tr-TR" dirty="0" smtClean="0"/>
              <a:t> riski az</a:t>
            </a:r>
          </a:p>
          <a:p>
            <a:r>
              <a:rPr lang="tr-TR" dirty="0" smtClean="0"/>
              <a:t>Ucuz ,kolay sağlanır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Sentetİk</a:t>
            </a:r>
            <a:r>
              <a:rPr lang="tr-TR" dirty="0" smtClean="0"/>
              <a:t> Mesh </a:t>
            </a:r>
            <a:r>
              <a:rPr lang="tr-TR" dirty="0" err="1" smtClean="0"/>
              <a:t>Materyalİ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Absorbable</a:t>
            </a:r>
            <a:endParaRPr lang="tr-TR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Poliglaktin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Vicril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)     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Poliglikolik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Asid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Dexon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Nonabsorbable</a:t>
            </a:r>
            <a:endParaRPr lang="tr-TR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Multiflament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Mersilene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,Gore-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tex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,Teflon)</a:t>
            </a:r>
          </a:p>
          <a:p>
            <a:pPr>
              <a:buNone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Monoflament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Atrium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Marleks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Prolene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prolen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soft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perigee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Gynemesh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surgipro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tr-TR" sz="9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Miks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non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absorbable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Absorbable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Vypro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Ultrapro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Miks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biolojik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 /sentetik Materyal</a:t>
            </a:r>
          </a:p>
          <a:p>
            <a:pPr>
              <a:buNone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Biyolojikmateryal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 ile kaplı sentetik materyal (</a:t>
            </a: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Pelvitexa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endParaRPr lang="tr-TR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endParaRPr lang="tr-TR" sz="9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    </a:t>
            </a:r>
            <a:endParaRPr lang="tr-TR" sz="9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Arka </a:t>
            </a:r>
            <a:r>
              <a:rPr lang="tr-TR" dirty="0" err="1" smtClean="0"/>
              <a:t>onarIm</a:t>
            </a:r>
            <a:r>
              <a:rPr lang="tr-TR" dirty="0" smtClean="0"/>
              <a:t> için sentetik Mesh Materyali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Avulta</a:t>
            </a:r>
            <a:r>
              <a:rPr lang="tr-TR" dirty="0" smtClean="0"/>
              <a:t> </a:t>
            </a:r>
            <a:r>
              <a:rPr lang="tr-TR" dirty="0" err="1" smtClean="0"/>
              <a:t>Posterior</a:t>
            </a:r>
            <a:r>
              <a:rPr lang="tr-TR" dirty="0" smtClean="0"/>
              <a:t>(</a:t>
            </a:r>
            <a:r>
              <a:rPr lang="tr-TR" dirty="0" err="1" smtClean="0"/>
              <a:t>Bard</a:t>
            </a:r>
            <a:r>
              <a:rPr lang="tr-TR" dirty="0" smtClean="0"/>
              <a:t> LTD)</a:t>
            </a:r>
          </a:p>
          <a:p>
            <a:r>
              <a:rPr lang="tr-TR" dirty="0" err="1" smtClean="0"/>
              <a:t>Prolift</a:t>
            </a:r>
            <a:r>
              <a:rPr lang="tr-TR" dirty="0" smtClean="0"/>
              <a:t> </a:t>
            </a:r>
            <a:r>
              <a:rPr lang="tr-TR" dirty="0" err="1" smtClean="0"/>
              <a:t>Posterior</a:t>
            </a:r>
            <a:r>
              <a:rPr lang="tr-TR" dirty="0" smtClean="0"/>
              <a:t>(</a:t>
            </a:r>
            <a:r>
              <a:rPr lang="tr-TR" dirty="0" err="1" smtClean="0"/>
              <a:t>Gynecare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Perigee</a:t>
            </a:r>
            <a:r>
              <a:rPr lang="tr-TR" dirty="0" smtClean="0"/>
              <a:t> (AMS)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0" y="500042"/>
            <a:ext cx="8686800" cy="838200"/>
          </a:xfrm>
        </p:spPr>
        <p:txBody>
          <a:bodyPr/>
          <a:lstStyle/>
          <a:p>
            <a:r>
              <a:rPr lang="tr-TR" dirty="0" smtClean="0"/>
              <a:t>PROLİFT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3105150" cy="321471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14554"/>
            <a:ext cx="3429024" cy="30003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İzole </a:t>
            </a:r>
            <a:r>
              <a:rPr lang="tr-TR" dirty="0" err="1" smtClean="0"/>
              <a:t>rektosel</a:t>
            </a:r>
            <a:r>
              <a:rPr lang="tr-TR" dirty="0" smtClean="0"/>
              <a:t> POP olgularının %7sinde izlenir.</a:t>
            </a:r>
          </a:p>
          <a:p>
            <a:r>
              <a:rPr lang="tr-TR" dirty="0" smtClean="0"/>
              <a:t>POP olgularının %50 sinde </a:t>
            </a:r>
          </a:p>
          <a:p>
            <a:pPr>
              <a:buNone/>
            </a:pPr>
            <a:r>
              <a:rPr lang="tr-TR" dirty="0" smtClean="0"/>
              <a:t>     ön arka ve </a:t>
            </a:r>
            <a:r>
              <a:rPr lang="tr-TR" dirty="0" err="1" smtClean="0"/>
              <a:t>apikal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komponent</a:t>
            </a:r>
            <a:r>
              <a:rPr lang="tr-TR" dirty="0" smtClean="0"/>
              <a:t>  </a:t>
            </a:r>
            <a:r>
              <a:rPr lang="tr-TR" dirty="0" err="1" smtClean="0"/>
              <a:t>prolapsusu</a:t>
            </a:r>
            <a:r>
              <a:rPr lang="tr-TR" dirty="0" smtClean="0"/>
              <a:t> birliktedir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572000" y="1285860"/>
            <a:ext cx="4572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PROLiFT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357718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Resim" descr="prolift_mesh_implant_posterior_1114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736"/>
            <a:ext cx="4076694" cy="4752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Arka Duvar Cerrahisi (Sentetik </a:t>
            </a:r>
            <a:r>
              <a:rPr lang="tr-TR" dirty="0" err="1" smtClean="0"/>
              <a:t>Graft</a:t>
            </a:r>
            <a:r>
              <a:rPr lang="tr-TR" dirty="0" smtClean="0"/>
              <a:t>)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996352"/>
          <a:ext cx="9144000" cy="558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80531"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Çalışma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Greft</a:t>
                      </a:r>
                      <a:r>
                        <a:rPr lang="tr-TR" dirty="0" smtClean="0"/>
                        <a:t>/mesh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hastalar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Takip ay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Anotomik</a:t>
                      </a:r>
                      <a:r>
                        <a:rPr lang="tr-TR" baseline="0" dirty="0" smtClean="0"/>
                        <a:t> Kür%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Yorum</a:t>
                      </a:r>
                      <a:endParaRPr lang="tr-TR" dirty="0"/>
                    </a:p>
                  </a:txBody>
                  <a:tcPr/>
                </a:tc>
              </a:tr>
              <a:tr h="680531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Dwyer</a:t>
                      </a:r>
                      <a:r>
                        <a:rPr lang="tr-TR" dirty="0" smtClean="0"/>
                        <a:t>&amp;</a:t>
                      </a:r>
                      <a:r>
                        <a:rPr lang="tr-TR" dirty="0" err="1" smtClean="0"/>
                        <a:t>Kell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Polipropilen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12 %mesh erozyon.1 </a:t>
                      </a:r>
                      <a:r>
                        <a:rPr lang="tr-TR" dirty="0" err="1" smtClean="0"/>
                        <a:t>rv</a:t>
                      </a:r>
                      <a:r>
                        <a:rPr lang="tr-TR" dirty="0" smtClean="0"/>
                        <a:t> fistül</a:t>
                      </a:r>
                      <a:endParaRPr lang="tr-TR" dirty="0"/>
                    </a:p>
                  </a:txBody>
                  <a:tcPr/>
                </a:tc>
              </a:tr>
              <a:tr h="680531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Milani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Polipropilen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%6.5 mesh erozyon, %69 </a:t>
                      </a:r>
                      <a:r>
                        <a:rPr lang="tr-TR" dirty="0" err="1" smtClean="0"/>
                        <a:t>disparoni</a:t>
                      </a:r>
                      <a:endParaRPr lang="tr-TR" dirty="0"/>
                    </a:p>
                  </a:txBody>
                  <a:tcPr/>
                </a:tc>
              </a:tr>
              <a:tr h="930215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Lim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Vypro</a:t>
                      </a:r>
                      <a:r>
                        <a:rPr lang="tr-TR" dirty="0" smtClean="0"/>
                        <a:t>(</a:t>
                      </a:r>
                      <a:r>
                        <a:rPr lang="tr-TR" dirty="0" err="1" smtClean="0"/>
                        <a:t>vikril</a:t>
                      </a:r>
                      <a:r>
                        <a:rPr lang="tr-TR" baseline="0" dirty="0" smtClean="0"/>
                        <a:t> + </a:t>
                      </a:r>
                      <a:r>
                        <a:rPr lang="tr-TR" baseline="0" dirty="0" err="1" smtClean="0"/>
                        <a:t>prolin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mix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6-12 hafta</a:t>
                      </a:r>
                    </a:p>
                    <a:p>
                      <a:r>
                        <a:rPr lang="tr-TR" dirty="0" smtClean="0"/>
                        <a:t>N=31  6ay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98.8 </a:t>
                      </a:r>
                    </a:p>
                    <a:p>
                      <a:r>
                        <a:rPr lang="tr-TR" dirty="0" smtClean="0"/>
                        <a:t>87.5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%7.8</a:t>
                      </a:r>
                      <a:r>
                        <a:rPr lang="tr-TR" baseline="0" dirty="0" smtClean="0"/>
                        <a:t> mesh erozyon,12.9 6ayda</a:t>
                      </a:r>
                      <a:endParaRPr lang="tr-TR" dirty="0"/>
                    </a:p>
                  </a:txBody>
                  <a:tcPr/>
                </a:tc>
              </a:tr>
              <a:tr h="786720">
                <a:tc>
                  <a:txBody>
                    <a:bodyPr/>
                    <a:lstStyle/>
                    <a:p>
                      <a:r>
                        <a:rPr lang="tr-TR" dirty="0" smtClean="0"/>
                        <a:t>De </a:t>
                      </a:r>
                      <a:r>
                        <a:rPr lang="tr-TR" dirty="0" err="1" smtClean="0"/>
                        <a:t>Tayrac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Polipropilen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92.3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%12 mesh erozyon</a:t>
                      </a:r>
                      <a:endParaRPr lang="tr-TR" dirty="0"/>
                    </a:p>
                  </a:txBody>
                  <a:tcPr/>
                </a:tc>
              </a:tr>
              <a:tr h="680531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Sand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Poliglaktin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Komp</a:t>
                      </a:r>
                      <a:r>
                        <a:rPr lang="tr-TR" dirty="0" smtClean="0"/>
                        <a:t> yok</a:t>
                      </a:r>
                      <a:endParaRPr lang="tr-TR" dirty="0"/>
                    </a:p>
                  </a:txBody>
                  <a:tcPr/>
                </a:tc>
              </a:tr>
              <a:tr h="680531">
                <a:tc>
                  <a:txBody>
                    <a:bodyPr/>
                    <a:lstStyle/>
                    <a:p>
                      <a:r>
                        <a:rPr lang="tr-TR" dirty="0" smtClean="0"/>
                        <a:t>Watson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Polipropilen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Komp</a:t>
                      </a:r>
                      <a:r>
                        <a:rPr lang="tr-TR" dirty="0" smtClean="0"/>
                        <a:t> yok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Arka Onarımda </a:t>
            </a:r>
            <a:r>
              <a:rPr lang="tr-TR" dirty="0" err="1" smtClean="0"/>
              <a:t>Biolojik</a:t>
            </a:r>
            <a:r>
              <a:rPr lang="tr-TR" dirty="0" smtClean="0"/>
              <a:t> </a:t>
            </a:r>
            <a:r>
              <a:rPr lang="tr-TR" dirty="0" err="1" smtClean="0"/>
              <a:t>Graftler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Otolog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Rektus</a:t>
            </a:r>
            <a:r>
              <a:rPr lang="tr-TR" dirty="0" smtClean="0"/>
              <a:t> </a:t>
            </a:r>
            <a:r>
              <a:rPr lang="tr-TR" dirty="0" err="1" smtClean="0"/>
              <a:t>Fasya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Fasya</a:t>
            </a:r>
            <a:r>
              <a:rPr lang="tr-TR" dirty="0" smtClean="0"/>
              <a:t> Lata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 </a:t>
            </a:r>
            <a:r>
              <a:rPr lang="tr-TR" dirty="0" err="1" smtClean="0"/>
              <a:t>Dermis</a:t>
            </a:r>
            <a:endParaRPr lang="tr-TR" dirty="0" smtClean="0"/>
          </a:p>
          <a:p>
            <a:r>
              <a:rPr lang="tr-TR" dirty="0" err="1" smtClean="0"/>
              <a:t>Allograft</a:t>
            </a:r>
            <a:r>
              <a:rPr lang="tr-TR" dirty="0" smtClean="0"/>
              <a:t>(Kadavra)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   </a:t>
            </a:r>
            <a:r>
              <a:rPr lang="tr-TR" dirty="0" err="1" smtClean="0"/>
              <a:t>Fasya</a:t>
            </a:r>
            <a:r>
              <a:rPr lang="tr-TR" dirty="0" smtClean="0"/>
              <a:t> Lata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    </a:t>
            </a:r>
            <a:r>
              <a:rPr lang="tr-TR" dirty="0" err="1" smtClean="0"/>
              <a:t>Dermis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Xsenograft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Domuz</a:t>
            </a:r>
          </a:p>
          <a:p>
            <a:pPr>
              <a:buNone/>
            </a:pPr>
            <a:r>
              <a:rPr lang="tr-TR" dirty="0" smtClean="0"/>
              <a:t>     Barsak </a:t>
            </a:r>
            <a:r>
              <a:rPr lang="tr-TR" dirty="0" err="1" smtClean="0"/>
              <a:t>submukozası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Dermis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Sığır</a:t>
            </a:r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Perikard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Dermis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>
            <a:normAutofit/>
          </a:bodyPr>
          <a:lstStyle/>
          <a:p>
            <a:r>
              <a:rPr lang="tr-TR" dirty="0" smtClean="0"/>
              <a:t>Arka Duvar Cerrahisi (</a:t>
            </a:r>
            <a:r>
              <a:rPr lang="tr-TR" dirty="0" err="1"/>
              <a:t>B</a:t>
            </a:r>
            <a:r>
              <a:rPr lang="tr-TR" dirty="0" err="1" smtClean="0"/>
              <a:t>iolojik</a:t>
            </a:r>
            <a:r>
              <a:rPr lang="tr-TR" dirty="0" smtClean="0"/>
              <a:t> </a:t>
            </a:r>
            <a:r>
              <a:rPr lang="tr-TR" dirty="0" err="1" smtClean="0"/>
              <a:t>Graft</a:t>
            </a:r>
            <a:r>
              <a:rPr lang="tr-TR" dirty="0" smtClean="0"/>
              <a:t>)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85720" y="784486"/>
          <a:ext cx="8908702" cy="614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228724"/>
                <a:gridCol w="1171612"/>
                <a:gridCol w="1979168"/>
                <a:gridCol w="1785998"/>
              </a:tblGrid>
              <a:tr h="767880"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Greft</a:t>
                      </a:r>
                      <a:r>
                        <a:rPr lang="tr-TR" dirty="0" smtClean="0"/>
                        <a:t>/Mesh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Sayı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Takip (ay)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Anatomik</a:t>
                      </a:r>
                      <a:r>
                        <a:rPr lang="tr-TR" baseline="0" dirty="0" smtClean="0"/>
                        <a:t>  Kür</a:t>
                      </a:r>
                    </a:p>
                    <a:p>
                      <a:r>
                        <a:rPr lang="tr-TR" baseline="0" dirty="0" smtClean="0"/>
                        <a:t>%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Yorum</a:t>
                      </a:r>
                      <a:endParaRPr lang="tr-TR" dirty="0"/>
                    </a:p>
                  </a:txBody>
                  <a:tcPr/>
                </a:tc>
              </a:tr>
              <a:tr h="691093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Oster</a:t>
                      </a:r>
                      <a:r>
                        <a:rPr lang="tr-TR" dirty="0" smtClean="0"/>
                        <a:t>&amp; </a:t>
                      </a:r>
                      <a:r>
                        <a:rPr lang="tr-TR" dirty="0" err="1" smtClean="0"/>
                        <a:t>Astrup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Otolog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Dermis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</a:t>
                      </a:r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 </a:t>
                      </a:r>
                      <a:r>
                        <a:rPr lang="tr-TR" dirty="0" err="1" smtClean="0"/>
                        <a:t>infeksiyon</a:t>
                      </a:r>
                      <a:endParaRPr lang="tr-TR" dirty="0"/>
                    </a:p>
                  </a:txBody>
                  <a:tcPr/>
                </a:tc>
              </a:tr>
              <a:tr h="982881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Kohli</a:t>
                      </a:r>
                      <a:r>
                        <a:rPr lang="tr-TR" dirty="0" smtClean="0"/>
                        <a:t>&amp; </a:t>
                      </a:r>
                      <a:r>
                        <a:rPr lang="tr-TR" dirty="0" err="1" smtClean="0"/>
                        <a:t>Miklos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Kadaverik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dermal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allograft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93</a:t>
                      </a:r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Greft</a:t>
                      </a:r>
                      <a:r>
                        <a:rPr lang="tr-TR" baseline="0" dirty="0" err="1" smtClean="0"/>
                        <a:t>le</a:t>
                      </a:r>
                      <a:r>
                        <a:rPr lang="tr-TR" baseline="0" dirty="0" smtClean="0"/>
                        <a:t> ilişkili komplikasyon yok</a:t>
                      </a:r>
                      <a:endParaRPr lang="tr-TR" dirty="0"/>
                    </a:p>
                  </a:txBody>
                  <a:tcPr/>
                </a:tc>
              </a:tr>
              <a:tr h="982881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Dell</a:t>
                      </a:r>
                      <a:r>
                        <a:rPr lang="tr-TR" dirty="0" smtClean="0"/>
                        <a:t>&amp; </a:t>
                      </a:r>
                      <a:r>
                        <a:rPr lang="tr-TR" dirty="0" err="1" smtClean="0"/>
                        <a:t>O’Kelly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Domuz </a:t>
                      </a:r>
                      <a:r>
                        <a:rPr lang="tr-TR" dirty="0" err="1" smtClean="0"/>
                        <a:t>Dermis</a:t>
                      </a:r>
                      <a:r>
                        <a:rPr lang="tr-TR" dirty="0" smtClean="0"/>
                        <a:t>( </a:t>
                      </a:r>
                      <a:r>
                        <a:rPr lang="tr-TR" dirty="0" err="1" smtClean="0"/>
                        <a:t>Pelvicol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</a:t>
                      </a:r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Greft</a:t>
                      </a:r>
                      <a:r>
                        <a:rPr lang="tr-TR" baseline="0" dirty="0" err="1" smtClean="0"/>
                        <a:t>le</a:t>
                      </a:r>
                      <a:r>
                        <a:rPr lang="tr-TR" baseline="0" dirty="0" smtClean="0"/>
                        <a:t> ilişkili </a:t>
                      </a:r>
                      <a:r>
                        <a:rPr lang="tr-TR" baseline="0" dirty="0" err="1" smtClean="0"/>
                        <a:t>komp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likas</a:t>
                      </a:r>
                      <a:r>
                        <a:rPr lang="tr-TR" baseline="0" dirty="0" smtClean="0"/>
                        <a:t> yok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</a:tr>
              <a:tr h="982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Altman</a:t>
                      </a:r>
                      <a:r>
                        <a:rPr lang="tr-TR" dirty="0" smtClean="0"/>
                        <a:t> 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Domuz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Dermis</a:t>
                      </a:r>
                      <a:r>
                        <a:rPr lang="tr-TR" baseline="0" dirty="0" smtClean="0"/>
                        <a:t>(</a:t>
                      </a:r>
                      <a:r>
                        <a:rPr lang="tr-TR" baseline="0" dirty="0" err="1" smtClean="0"/>
                        <a:t>Pelvisoft</a:t>
                      </a:r>
                      <a:r>
                        <a:rPr lang="tr-TR" baseline="0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29-23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12&amp;36 ay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62 &amp;59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Greft</a:t>
                      </a:r>
                      <a:r>
                        <a:rPr lang="tr-TR" baseline="0" dirty="0" err="1" smtClean="0"/>
                        <a:t>le</a:t>
                      </a:r>
                      <a:r>
                        <a:rPr lang="tr-TR" baseline="0" dirty="0" smtClean="0"/>
                        <a:t> ilişkili komplikasyon yok</a:t>
                      </a:r>
                      <a:endParaRPr lang="tr-TR" dirty="0" smtClean="0"/>
                    </a:p>
                  </a:txBody>
                  <a:tcPr/>
                </a:tc>
              </a:tr>
              <a:tr h="166461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Paraiso</a:t>
                      </a:r>
                      <a:r>
                        <a:rPr lang="tr-TR" dirty="0" smtClean="0"/>
                        <a:t>  </a:t>
                      </a:r>
                    </a:p>
                    <a:p>
                      <a:r>
                        <a:rPr lang="tr-TR" dirty="0" smtClean="0"/>
                        <a:t>RKT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Porcine</a:t>
                      </a:r>
                      <a:r>
                        <a:rPr lang="tr-TR" dirty="0" smtClean="0"/>
                        <a:t> SIS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 Gel tamir</a:t>
                      </a:r>
                    </a:p>
                    <a:p>
                      <a:r>
                        <a:rPr lang="tr-TR" dirty="0" smtClean="0"/>
                        <a:t>29 site </a:t>
                      </a:r>
                      <a:r>
                        <a:rPr lang="tr-TR" dirty="0" err="1" smtClean="0"/>
                        <a:t>sp</a:t>
                      </a:r>
                      <a:r>
                        <a:rPr lang="tr-TR" dirty="0" smtClean="0"/>
                        <a:t>.</a:t>
                      </a:r>
                    </a:p>
                    <a:p>
                      <a:r>
                        <a:rPr lang="tr-TR" dirty="0" smtClean="0"/>
                        <a:t>28greft+sit </a:t>
                      </a:r>
                      <a:r>
                        <a:rPr lang="tr-TR" dirty="0" err="1" smtClean="0"/>
                        <a:t>spes</a:t>
                      </a:r>
                      <a:r>
                        <a:rPr lang="tr-TR" baseline="0" dirty="0" smtClean="0"/>
                        <a:t> tamir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86geleneksel  </a:t>
                      </a:r>
                    </a:p>
                    <a:p>
                      <a:r>
                        <a:rPr lang="tr-TR" dirty="0" smtClean="0"/>
                        <a:t>tamir</a:t>
                      </a:r>
                    </a:p>
                    <a:p>
                      <a:r>
                        <a:rPr lang="tr-TR" dirty="0" smtClean="0"/>
                        <a:t>78 site </a:t>
                      </a:r>
                      <a:r>
                        <a:rPr lang="tr-TR" dirty="0" err="1" smtClean="0"/>
                        <a:t>spes</a:t>
                      </a:r>
                      <a:r>
                        <a:rPr lang="tr-TR" dirty="0" smtClean="0"/>
                        <a:t> tamir</a:t>
                      </a:r>
                    </a:p>
                    <a:p>
                      <a:r>
                        <a:rPr lang="tr-TR" dirty="0" smtClean="0"/>
                        <a:t>54 </a:t>
                      </a:r>
                      <a:r>
                        <a:rPr lang="tr-TR" dirty="0" err="1" smtClean="0"/>
                        <a:t>greft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li</a:t>
                      </a:r>
                      <a:r>
                        <a:rPr lang="tr-TR" dirty="0" smtClean="0"/>
                        <a:t> site </a:t>
                      </a:r>
                      <a:r>
                        <a:rPr lang="tr-TR" dirty="0" err="1" smtClean="0"/>
                        <a:t>sp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Greft</a:t>
                      </a:r>
                      <a:r>
                        <a:rPr lang="tr-TR" baseline="0" dirty="0" err="1" smtClean="0"/>
                        <a:t>le</a:t>
                      </a:r>
                      <a:r>
                        <a:rPr lang="tr-TR" baseline="0" dirty="0" smtClean="0"/>
                        <a:t> ilişkili komplikasyon yok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 Yer Tutucusu" descr="image0-1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052" b="8052"/>
          <a:stretch>
            <a:fillRect/>
          </a:stretch>
        </p:blipFill>
        <p:spPr>
          <a:xfrm rot="10800000">
            <a:off x="0" y="0"/>
            <a:ext cx="9144000" cy="685800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Biolojİk</a:t>
            </a:r>
            <a:r>
              <a:rPr lang="tr-TR" dirty="0" smtClean="0"/>
              <a:t> Mesh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Biolojik</a:t>
            </a:r>
            <a:r>
              <a:rPr lang="tr-TR" dirty="0" smtClean="0"/>
              <a:t> mesh yerleştirilmesi eğer klasik veya site spesifik tamir  ilave edilmemiş ise yüksek </a:t>
            </a:r>
            <a:r>
              <a:rPr lang="tr-TR" dirty="0" err="1" smtClean="0"/>
              <a:t>nüks</a:t>
            </a:r>
            <a:r>
              <a:rPr lang="tr-TR" dirty="0" smtClean="0"/>
              <a:t> oranı ile birliktedir .</a:t>
            </a:r>
            <a:r>
              <a:rPr lang="tr-TR" dirty="0" err="1" smtClean="0"/>
              <a:t>Altman</a:t>
            </a:r>
            <a:r>
              <a:rPr lang="tr-TR" dirty="0" smtClean="0"/>
              <a:t> </a:t>
            </a:r>
            <a:r>
              <a:rPr lang="tr-TR" dirty="0" err="1" smtClean="0"/>
              <a:t>prospektif</a:t>
            </a:r>
            <a:r>
              <a:rPr lang="tr-TR" dirty="0" smtClean="0"/>
              <a:t>  çalışmasında %38 muayene ile %52sinde  </a:t>
            </a:r>
            <a:r>
              <a:rPr lang="tr-TR" dirty="0" err="1" smtClean="0"/>
              <a:t>defekografi</a:t>
            </a:r>
            <a:r>
              <a:rPr lang="tr-TR" dirty="0" smtClean="0"/>
              <a:t> ile </a:t>
            </a:r>
            <a:r>
              <a:rPr lang="tr-TR" dirty="0" err="1" smtClean="0"/>
              <a:t>nüks</a:t>
            </a:r>
            <a:r>
              <a:rPr lang="tr-TR" dirty="0" smtClean="0"/>
              <a:t> </a:t>
            </a:r>
            <a:r>
              <a:rPr lang="tr-TR" smtClean="0"/>
              <a:t>saptamışlardır.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Carey</a:t>
            </a:r>
            <a:r>
              <a:rPr lang="tr-TR" dirty="0" smtClean="0"/>
              <a:t>(2009) RKT de tip I </a:t>
            </a:r>
            <a:r>
              <a:rPr lang="tr-TR" dirty="0" err="1" smtClean="0"/>
              <a:t>polipropilen</a:t>
            </a:r>
            <a:r>
              <a:rPr lang="tr-TR" dirty="0" smtClean="0"/>
              <a:t> mesh ile </a:t>
            </a:r>
            <a:r>
              <a:rPr lang="tr-TR" dirty="0" err="1" smtClean="0"/>
              <a:t>onarımX</a:t>
            </a:r>
            <a:r>
              <a:rPr lang="tr-TR" dirty="0" smtClean="0"/>
              <a:t> </a:t>
            </a:r>
            <a:r>
              <a:rPr lang="tr-TR" dirty="0" err="1" smtClean="0"/>
              <a:t>kolporafiyi</a:t>
            </a:r>
            <a:r>
              <a:rPr lang="tr-TR" dirty="0" smtClean="0"/>
              <a:t> karşılaştırmış .İki grupta hayat </a:t>
            </a:r>
            <a:r>
              <a:rPr lang="tr-TR" dirty="0" err="1" smtClean="0"/>
              <a:t>kaitesi</a:t>
            </a:r>
            <a:r>
              <a:rPr lang="tr-TR" dirty="0" smtClean="0"/>
              <a:t> ,</a:t>
            </a:r>
            <a:r>
              <a:rPr lang="tr-TR" dirty="0" err="1" smtClean="0"/>
              <a:t>disparani</a:t>
            </a:r>
            <a:r>
              <a:rPr lang="tr-TR" dirty="0" smtClean="0"/>
              <a:t> ve de nova </a:t>
            </a:r>
            <a:r>
              <a:rPr lang="tr-TR" dirty="0" err="1" smtClean="0"/>
              <a:t>disparoni</a:t>
            </a:r>
            <a:r>
              <a:rPr lang="tr-TR" dirty="0" smtClean="0"/>
              <a:t>(%40X%27) açısından anlamlı fark bulunmamış.</a:t>
            </a:r>
          </a:p>
          <a:p>
            <a:r>
              <a:rPr lang="tr-TR" dirty="0" err="1" smtClean="0"/>
              <a:t>Milani</a:t>
            </a:r>
            <a:r>
              <a:rPr lang="tr-TR" dirty="0" smtClean="0"/>
              <a:t>(2005) 31 kadında </a:t>
            </a:r>
            <a:r>
              <a:rPr lang="tr-TR" dirty="0" err="1" smtClean="0"/>
              <a:t>prolen</a:t>
            </a:r>
            <a:r>
              <a:rPr lang="tr-TR" dirty="0" smtClean="0"/>
              <a:t> mesh  </a:t>
            </a:r>
            <a:r>
              <a:rPr lang="tr-TR" dirty="0" err="1" smtClean="0"/>
              <a:t>posterior</a:t>
            </a:r>
            <a:r>
              <a:rPr lang="tr-TR" dirty="0" smtClean="0"/>
              <a:t> onarım yapmış </a:t>
            </a:r>
            <a:r>
              <a:rPr lang="tr-TR" dirty="0" err="1" smtClean="0"/>
              <a:t>postoperatif</a:t>
            </a:r>
            <a:r>
              <a:rPr lang="tr-TR" dirty="0" smtClean="0"/>
              <a:t>  seksüel aktif kadın oranında düşme (%55X%43) , </a:t>
            </a:r>
            <a:r>
              <a:rPr lang="tr-TR" dirty="0" err="1" smtClean="0"/>
              <a:t>disparoni</a:t>
            </a:r>
            <a:r>
              <a:rPr lang="tr-TR" dirty="0" smtClean="0"/>
              <a:t>  oranında artma (%6X%43) .Sadece </a:t>
            </a:r>
            <a:r>
              <a:rPr lang="tr-TR" dirty="0" err="1" smtClean="0"/>
              <a:t>konstipasyon</a:t>
            </a:r>
            <a:r>
              <a:rPr lang="tr-TR" dirty="0" smtClean="0"/>
              <a:t> oranında düşme ( %45x %30) saptamışlardır.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err="1" smtClean="0"/>
              <a:t>Sakrokolpopeksi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Vagen</a:t>
            </a:r>
            <a:r>
              <a:rPr lang="tr-TR" dirty="0" smtClean="0"/>
              <a:t> arka duvar </a:t>
            </a:r>
            <a:r>
              <a:rPr lang="tr-TR" dirty="0" err="1" smtClean="0"/>
              <a:t>defekti</a:t>
            </a:r>
            <a:r>
              <a:rPr lang="tr-TR" dirty="0" smtClean="0"/>
              <a:t> </a:t>
            </a:r>
            <a:r>
              <a:rPr lang="tr-TR" dirty="0" err="1" smtClean="0"/>
              <a:t>apikal</a:t>
            </a:r>
            <a:r>
              <a:rPr lang="tr-TR" dirty="0" smtClean="0"/>
              <a:t> </a:t>
            </a:r>
            <a:r>
              <a:rPr lang="tr-TR" dirty="0" err="1" smtClean="0"/>
              <a:t>prolapsus</a:t>
            </a:r>
            <a:r>
              <a:rPr lang="tr-TR" dirty="0" smtClean="0"/>
              <a:t> ile birlikte ise  </a:t>
            </a:r>
            <a:r>
              <a:rPr lang="tr-TR" dirty="0" err="1" smtClean="0"/>
              <a:t>abdominal</a:t>
            </a:r>
            <a:r>
              <a:rPr lang="tr-TR" dirty="0" smtClean="0"/>
              <a:t> veya </a:t>
            </a:r>
            <a:r>
              <a:rPr lang="tr-TR" dirty="0" err="1" smtClean="0"/>
              <a:t>laparoskopik</a:t>
            </a:r>
            <a:r>
              <a:rPr lang="tr-TR" dirty="0" smtClean="0"/>
              <a:t> </a:t>
            </a:r>
            <a:r>
              <a:rPr lang="tr-TR" dirty="0" err="1" smtClean="0"/>
              <a:t>kolpopeksi</a:t>
            </a:r>
            <a:r>
              <a:rPr lang="tr-TR" dirty="0" smtClean="0"/>
              <a:t> uygulanabilir</a:t>
            </a:r>
          </a:p>
          <a:p>
            <a:r>
              <a:rPr lang="tr-TR" dirty="0" err="1" smtClean="0"/>
              <a:t>Sacral</a:t>
            </a:r>
            <a:r>
              <a:rPr lang="tr-TR" dirty="0" smtClean="0"/>
              <a:t> </a:t>
            </a:r>
            <a:r>
              <a:rPr lang="tr-TR" dirty="0" err="1" smtClean="0"/>
              <a:t>kolpopeksi</a:t>
            </a:r>
            <a:r>
              <a:rPr lang="tr-TR" dirty="0" smtClean="0"/>
              <a:t> veya </a:t>
            </a:r>
            <a:r>
              <a:rPr lang="tr-TR" dirty="0" err="1" smtClean="0"/>
              <a:t>perineopeksi</a:t>
            </a:r>
            <a:r>
              <a:rPr lang="tr-TR" dirty="0" smtClean="0"/>
              <a:t> (mesh </a:t>
            </a:r>
            <a:r>
              <a:rPr lang="tr-TR" dirty="0" err="1" smtClean="0"/>
              <a:t>sakrumdan</a:t>
            </a:r>
            <a:r>
              <a:rPr lang="tr-TR" dirty="0" smtClean="0"/>
              <a:t> </a:t>
            </a:r>
            <a:r>
              <a:rPr lang="tr-TR" dirty="0" err="1" smtClean="0"/>
              <a:t>perineal</a:t>
            </a:r>
            <a:r>
              <a:rPr lang="tr-TR" dirty="0" smtClean="0"/>
              <a:t> body’ye kadar uzatılır)uygulanabilir.</a:t>
            </a:r>
          </a:p>
          <a:p>
            <a:r>
              <a:rPr lang="tr-TR" dirty="0" err="1" smtClean="0"/>
              <a:t>Apikal</a:t>
            </a:r>
            <a:r>
              <a:rPr lang="tr-TR" dirty="0" smtClean="0"/>
              <a:t> </a:t>
            </a:r>
            <a:r>
              <a:rPr lang="tr-TR" dirty="0" err="1" smtClean="0"/>
              <a:t>prolapsusta</a:t>
            </a:r>
            <a:r>
              <a:rPr lang="tr-TR" dirty="0" smtClean="0"/>
              <a:t> mesh kullanımının etkin olduğuna dair  çalışmaların güven düzeyi yüksek</a:t>
            </a:r>
          </a:p>
          <a:p>
            <a:pPr>
              <a:buNone/>
            </a:pPr>
            <a:r>
              <a:rPr lang="tr-TR" dirty="0" smtClean="0"/>
              <a:t>    %1-5.6 arasında mesh erozyonu bildirilmiş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Posterior</a:t>
            </a:r>
            <a:r>
              <a:rPr lang="tr-TR" sz="2800" dirty="0" smtClean="0"/>
              <a:t>    IVS </a:t>
            </a:r>
            <a:endParaRPr lang="tr-TR" sz="2800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Apikal</a:t>
            </a:r>
            <a:r>
              <a:rPr lang="tr-TR" sz="2400" dirty="0" smtClean="0"/>
              <a:t>  </a:t>
            </a:r>
            <a:r>
              <a:rPr lang="tr-TR" sz="2400" dirty="0" err="1" smtClean="0"/>
              <a:t>prolapsus</a:t>
            </a:r>
            <a:r>
              <a:rPr lang="tr-TR" sz="2400" dirty="0" smtClean="0"/>
              <a:t> ile birlikte ise  uygulanabilir</a:t>
            </a:r>
          </a:p>
          <a:p>
            <a:r>
              <a:rPr lang="tr-TR" sz="2400" dirty="0" smtClean="0"/>
              <a:t>%21 oranında mesh erozyonu bildirilmiştir</a:t>
            </a:r>
          </a:p>
          <a:p>
            <a:r>
              <a:rPr lang="tr-TR" sz="2400" dirty="0" smtClean="0"/>
              <a:t>Rektum yaralanması </a:t>
            </a:r>
            <a:r>
              <a:rPr lang="tr-TR" sz="2400" dirty="0" err="1" smtClean="0"/>
              <a:t>ischiorektal</a:t>
            </a:r>
            <a:r>
              <a:rPr lang="tr-TR" sz="2400" dirty="0" smtClean="0"/>
              <a:t> </a:t>
            </a:r>
            <a:r>
              <a:rPr lang="tr-TR" sz="2400" dirty="0" err="1" smtClean="0"/>
              <a:t>abse</a:t>
            </a:r>
            <a:r>
              <a:rPr lang="tr-TR" sz="2400" dirty="0" smtClean="0"/>
              <a:t> oluşumu </a:t>
            </a:r>
            <a:r>
              <a:rPr lang="tr-TR" sz="2400" dirty="0" err="1" smtClean="0"/>
              <a:t>rectovaginal</a:t>
            </a:r>
            <a:r>
              <a:rPr lang="tr-TR" sz="2400" dirty="0" smtClean="0"/>
              <a:t> fistül bildirilmiş.</a:t>
            </a:r>
          </a:p>
          <a:p>
            <a:endParaRPr lang="tr-TR" sz="2400" dirty="0"/>
          </a:p>
        </p:txBody>
      </p:sp>
      <p:pic>
        <p:nvPicPr>
          <p:cNvPr id="7" name="6 İçerik Yer Tutucusu" descr="PIVS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620" y="714356"/>
            <a:ext cx="478634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Posterıor</a:t>
            </a:r>
            <a:r>
              <a:rPr lang="tr-TR" smtClean="0"/>
              <a:t> IVS</a:t>
            </a:r>
            <a:endParaRPr lang="tr-TR" dirty="0"/>
          </a:p>
        </p:txBody>
      </p:sp>
      <p:pic>
        <p:nvPicPr>
          <p:cNvPr id="7" name="6 İçerik Yer Tutucusu" descr="posterior IV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8001056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Hayat boyu POP riski                 %30-40</a:t>
            </a:r>
          </a:p>
          <a:p>
            <a:r>
              <a:rPr lang="tr-TR" dirty="0" smtClean="0"/>
              <a:t>Hayat boyu cerrahi risk             %11.1</a:t>
            </a:r>
          </a:p>
          <a:p>
            <a:r>
              <a:rPr lang="tr-TR" dirty="0" err="1" smtClean="0"/>
              <a:t>Rekürren</a:t>
            </a:r>
            <a:r>
              <a:rPr lang="tr-TR" dirty="0" smtClean="0"/>
              <a:t> cerrahi riski                 %25</a:t>
            </a:r>
          </a:p>
          <a:p>
            <a:pPr>
              <a:buNone/>
            </a:pPr>
            <a:r>
              <a:rPr lang="tr-TR" dirty="0" smtClean="0"/>
              <a:t>    Ancak </a:t>
            </a:r>
            <a:r>
              <a:rPr lang="tr-TR" dirty="0" err="1" smtClean="0"/>
              <a:t>vajen</a:t>
            </a:r>
            <a:r>
              <a:rPr lang="tr-TR" dirty="0" smtClean="0"/>
              <a:t> arka duvar </a:t>
            </a:r>
            <a:r>
              <a:rPr lang="tr-TR" dirty="0" err="1" smtClean="0"/>
              <a:t>prolapsusunda</a:t>
            </a:r>
            <a:r>
              <a:rPr lang="tr-TR" dirty="0" smtClean="0"/>
              <a:t> </a:t>
            </a:r>
            <a:r>
              <a:rPr lang="tr-TR" dirty="0" err="1" smtClean="0"/>
              <a:t>nüks</a:t>
            </a:r>
            <a:r>
              <a:rPr lang="tr-TR" dirty="0" smtClean="0"/>
              <a:t> riski  diğer POP türlerinden daha azdır</a:t>
            </a:r>
          </a:p>
          <a:p>
            <a:pPr>
              <a:buNone/>
            </a:pPr>
            <a:r>
              <a:rPr lang="tr-TR" dirty="0" smtClean="0"/>
              <a:t>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Vagen</a:t>
            </a:r>
            <a:r>
              <a:rPr lang="tr-TR" dirty="0" smtClean="0"/>
              <a:t> arka duvar cerrahisi Komplikasyonları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Kısa Dönem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Ağrı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Geçici </a:t>
            </a:r>
            <a:r>
              <a:rPr lang="tr-TR" dirty="0" err="1" smtClean="0">
                <a:solidFill>
                  <a:srgbClr val="FF0000"/>
                </a:solidFill>
              </a:rPr>
              <a:t>Üriner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retansiyon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dirty="0" err="1" smtClean="0">
                <a:solidFill>
                  <a:srgbClr val="FF0000"/>
                </a:solidFill>
              </a:rPr>
              <a:t>Konstipasyon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dirty="0" err="1" smtClean="0">
                <a:solidFill>
                  <a:srgbClr val="FF0000"/>
                </a:solidFill>
              </a:rPr>
              <a:t>Hematom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dirty="0" err="1" smtClean="0">
                <a:solidFill>
                  <a:srgbClr val="FF0000"/>
                </a:solidFill>
              </a:rPr>
              <a:t>İnfeksiyon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dirty="0" err="1" smtClean="0">
                <a:solidFill>
                  <a:srgbClr val="FF0000"/>
                </a:solidFill>
              </a:rPr>
              <a:t>İnklüzyon</a:t>
            </a:r>
            <a:r>
              <a:rPr lang="tr-TR" dirty="0" smtClean="0">
                <a:solidFill>
                  <a:srgbClr val="FF0000"/>
                </a:solidFill>
              </a:rPr>
              <a:t> kisti</a:t>
            </a:r>
          </a:p>
          <a:p>
            <a:pPr>
              <a:buFont typeface="Wingdings" pitchFamily="2" charset="2"/>
              <a:buChar char="v"/>
            </a:pPr>
            <a:r>
              <a:rPr lang="tr-TR" dirty="0" err="1" smtClean="0">
                <a:solidFill>
                  <a:srgbClr val="FF0000"/>
                </a:solidFill>
              </a:rPr>
              <a:t>Fekal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impaction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Anal </a:t>
            </a:r>
            <a:r>
              <a:rPr lang="tr-TR" dirty="0" err="1" smtClean="0">
                <a:solidFill>
                  <a:srgbClr val="FF0000"/>
                </a:solidFill>
              </a:rPr>
              <a:t>inkontinans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dirty="0" err="1" smtClean="0">
                <a:solidFill>
                  <a:srgbClr val="FF0000"/>
                </a:solidFill>
              </a:rPr>
              <a:t>Rectoperineal</a:t>
            </a:r>
            <a:r>
              <a:rPr lang="tr-TR" dirty="0" smtClean="0">
                <a:solidFill>
                  <a:srgbClr val="FF0000"/>
                </a:solidFill>
              </a:rPr>
              <a:t> fistül</a:t>
            </a:r>
          </a:p>
          <a:p>
            <a:pPr>
              <a:buFont typeface="Wingdings" pitchFamily="2" charset="2"/>
              <a:buChar char="v"/>
            </a:pPr>
            <a:r>
              <a:rPr lang="tr-TR" dirty="0" err="1" smtClean="0">
                <a:solidFill>
                  <a:srgbClr val="FF0000"/>
                </a:solidFill>
              </a:rPr>
              <a:t>Rectovaginal</a:t>
            </a:r>
            <a:r>
              <a:rPr lang="tr-TR" dirty="0" smtClean="0">
                <a:solidFill>
                  <a:srgbClr val="FF0000"/>
                </a:solidFill>
              </a:rPr>
              <a:t> fistül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Komplikasyonlar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Seksüel </a:t>
            </a:r>
            <a:r>
              <a:rPr lang="tr-TR" dirty="0" err="1" smtClean="0"/>
              <a:t>disfonksiyon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   Francis ve </a:t>
            </a:r>
            <a:r>
              <a:rPr lang="tr-TR" dirty="0" err="1" smtClean="0"/>
              <a:t>Jefcoate</a:t>
            </a:r>
            <a:r>
              <a:rPr lang="tr-TR" dirty="0" smtClean="0"/>
              <a:t>  </a:t>
            </a:r>
            <a:r>
              <a:rPr lang="tr-TR" dirty="0" err="1" smtClean="0"/>
              <a:t>prolapsus</a:t>
            </a:r>
            <a:r>
              <a:rPr lang="tr-TR" dirty="0" smtClean="0"/>
              <a:t>  cerrahisi sonrası  </a:t>
            </a:r>
            <a:r>
              <a:rPr lang="tr-TR" dirty="0" err="1" smtClean="0"/>
              <a:t>disparoni</a:t>
            </a:r>
            <a:r>
              <a:rPr lang="tr-TR" dirty="0" smtClean="0"/>
              <a:t> oranını  %50 olarak bildirmiş.Bunların %60’ında </a:t>
            </a:r>
            <a:r>
              <a:rPr lang="tr-TR" dirty="0" err="1" smtClean="0"/>
              <a:t>vajen</a:t>
            </a:r>
            <a:r>
              <a:rPr lang="tr-TR" dirty="0" smtClean="0"/>
              <a:t> 1 parmak girecek kadar daraltılmış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Kahn</a:t>
            </a:r>
            <a:r>
              <a:rPr lang="tr-TR" dirty="0" smtClean="0"/>
              <a:t> ve </a:t>
            </a:r>
            <a:r>
              <a:rPr lang="tr-TR" dirty="0" err="1" smtClean="0"/>
              <a:t>Stanton</a:t>
            </a:r>
            <a:r>
              <a:rPr lang="tr-TR" dirty="0" smtClean="0"/>
              <a:t>  ön ve arka onarım sonrası  artmış veya de </a:t>
            </a:r>
            <a:r>
              <a:rPr lang="tr-TR" dirty="0" err="1" smtClean="0"/>
              <a:t>novo</a:t>
            </a:r>
            <a:r>
              <a:rPr lang="tr-TR" dirty="0" smtClean="0"/>
              <a:t> </a:t>
            </a:r>
            <a:r>
              <a:rPr lang="tr-TR" dirty="0" err="1" smtClean="0"/>
              <a:t>disparoni</a:t>
            </a:r>
            <a:r>
              <a:rPr lang="tr-TR" dirty="0" smtClean="0"/>
              <a:t> oranını %21 bulmuş ve </a:t>
            </a:r>
            <a:r>
              <a:rPr lang="tr-TR" dirty="0" err="1" smtClean="0"/>
              <a:t>levator</a:t>
            </a:r>
            <a:r>
              <a:rPr lang="tr-TR" dirty="0" smtClean="0"/>
              <a:t> </a:t>
            </a:r>
            <a:r>
              <a:rPr lang="tr-TR" dirty="0" err="1" smtClean="0"/>
              <a:t>plikasyonuna</a:t>
            </a:r>
            <a:r>
              <a:rPr lang="tr-TR" dirty="0" smtClean="0"/>
              <a:t>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levator</a:t>
            </a:r>
            <a:r>
              <a:rPr lang="tr-TR" dirty="0" smtClean="0"/>
              <a:t> </a:t>
            </a:r>
            <a:r>
              <a:rPr lang="tr-TR" dirty="0" err="1" smtClean="0"/>
              <a:t>atofisi</a:t>
            </a:r>
            <a:r>
              <a:rPr lang="tr-TR" dirty="0" smtClean="0"/>
              <a:t> ve </a:t>
            </a:r>
            <a:r>
              <a:rPr lang="tr-TR" dirty="0" err="1" smtClean="0"/>
              <a:t>skar</a:t>
            </a:r>
            <a:r>
              <a:rPr lang="tr-TR" dirty="0" smtClean="0"/>
              <a:t> formasyonuna </a:t>
            </a:r>
            <a:r>
              <a:rPr lang="tr-TR" dirty="0" err="1" smtClean="0"/>
              <a:t>bağlamışlardırç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</a:p>
          <a:p>
            <a:pPr>
              <a:buNone/>
            </a:pPr>
            <a:r>
              <a:rPr lang="tr-TR" dirty="0" smtClean="0"/>
              <a:t>  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Komplikasyonlar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Arnold</a:t>
            </a:r>
            <a:r>
              <a:rPr lang="tr-TR" dirty="0" smtClean="0"/>
              <a:t> ve arkadaşları </a:t>
            </a:r>
            <a:r>
              <a:rPr lang="tr-TR" dirty="0" err="1" smtClean="0"/>
              <a:t>disparonide</a:t>
            </a:r>
            <a:r>
              <a:rPr lang="tr-TR" dirty="0" smtClean="0"/>
              <a:t> </a:t>
            </a:r>
            <a:r>
              <a:rPr lang="tr-TR" dirty="0" err="1" smtClean="0"/>
              <a:t>transvaginal</a:t>
            </a:r>
            <a:r>
              <a:rPr lang="tr-TR" dirty="0" smtClean="0"/>
              <a:t> ve </a:t>
            </a:r>
            <a:r>
              <a:rPr lang="tr-TR" dirty="0" err="1" smtClean="0"/>
              <a:t>endoanal</a:t>
            </a:r>
            <a:r>
              <a:rPr lang="tr-TR" dirty="0" smtClean="0"/>
              <a:t> yaklaşımda benzer oranlar bulmuş (%23 vs 21)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Weber</a:t>
            </a:r>
            <a:r>
              <a:rPr lang="tr-TR" dirty="0" smtClean="0"/>
              <a:t> </a:t>
            </a:r>
            <a:r>
              <a:rPr lang="tr-TR" dirty="0" err="1" smtClean="0"/>
              <a:t>prospektif</a:t>
            </a:r>
            <a:r>
              <a:rPr lang="tr-TR" dirty="0" smtClean="0"/>
              <a:t> çalışmada </a:t>
            </a:r>
            <a:r>
              <a:rPr lang="tr-TR" dirty="0" err="1" smtClean="0"/>
              <a:t>disparonide</a:t>
            </a:r>
            <a:r>
              <a:rPr lang="tr-TR" dirty="0" smtClean="0"/>
              <a:t> </a:t>
            </a:r>
            <a:r>
              <a:rPr lang="tr-TR" dirty="0" err="1" smtClean="0"/>
              <a:t>Burch</a:t>
            </a:r>
            <a:r>
              <a:rPr lang="tr-TR" dirty="0" smtClean="0"/>
              <a:t> onarım la birlikte ve ya sadece </a:t>
            </a:r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kolporafiyi</a:t>
            </a:r>
            <a:r>
              <a:rPr lang="tr-TR" dirty="0" smtClean="0"/>
              <a:t>  tek değişken olarak saptamış(2000)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Mesh </a:t>
            </a:r>
            <a:r>
              <a:rPr lang="tr-TR" dirty="0" err="1" smtClean="0"/>
              <a:t>KomplikasyonlarI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Mesh özelliklerine bağlıdır</a:t>
            </a:r>
          </a:p>
          <a:p>
            <a:pPr>
              <a:buNone/>
            </a:pPr>
            <a:r>
              <a:rPr lang="tr-TR" dirty="0" err="1" smtClean="0"/>
              <a:t>Vajen</a:t>
            </a:r>
            <a:r>
              <a:rPr lang="tr-TR" dirty="0" smtClean="0"/>
              <a:t> veya </a:t>
            </a:r>
            <a:r>
              <a:rPr lang="tr-TR" dirty="0" err="1" smtClean="0"/>
              <a:t>rectum</a:t>
            </a:r>
            <a:r>
              <a:rPr lang="tr-TR" dirty="0" smtClean="0"/>
              <a:t> erozyonu</a:t>
            </a:r>
          </a:p>
          <a:p>
            <a:pPr>
              <a:buNone/>
            </a:pPr>
            <a:r>
              <a:rPr lang="tr-TR" dirty="0" smtClean="0"/>
              <a:t>Mesh </a:t>
            </a:r>
            <a:r>
              <a:rPr lang="tr-TR" dirty="0" err="1" smtClean="0"/>
              <a:t>retraksiyonu</a:t>
            </a:r>
            <a:r>
              <a:rPr lang="tr-TR" dirty="0" smtClean="0"/>
              <a:t>(%11)</a:t>
            </a:r>
          </a:p>
          <a:p>
            <a:pPr>
              <a:buNone/>
            </a:pPr>
            <a:r>
              <a:rPr lang="tr-TR" dirty="0" err="1" smtClean="0"/>
              <a:t>Skar</a:t>
            </a:r>
            <a:r>
              <a:rPr lang="tr-TR" dirty="0" smtClean="0"/>
              <a:t> dokusu oluşumu(</a:t>
            </a:r>
            <a:r>
              <a:rPr lang="tr-TR" dirty="0" err="1" smtClean="0"/>
              <a:t>Disparoni</a:t>
            </a:r>
            <a:r>
              <a:rPr lang="tr-TR" dirty="0" smtClean="0"/>
              <a:t>)</a:t>
            </a:r>
          </a:p>
          <a:p>
            <a:pPr>
              <a:buNone/>
            </a:pPr>
            <a:r>
              <a:rPr lang="tr-TR" dirty="0" smtClean="0"/>
              <a:t>Alerjik reaksiyon</a:t>
            </a:r>
          </a:p>
          <a:p>
            <a:pPr>
              <a:buNone/>
            </a:pPr>
            <a:r>
              <a:rPr lang="tr-TR" dirty="0" err="1" smtClean="0"/>
              <a:t>Abse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Başarısızlık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Mesh </a:t>
            </a:r>
            <a:r>
              <a:rPr lang="tr-TR" dirty="0" err="1" smtClean="0"/>
              <a:t>KomplikasyonlarI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Komposit</a:t>
            </a:r>
            <a:r>
              <a:rPr lang="tr-TR" dirty="0" smtClean="0"/>
              <a:t> mesh (</a:t>
            </a:r>
            <a:r>
              <a:rPr lang="tr-TR" dirty="0" err="1" smtClean="0"/>
              <a:t>poliglaktin</a:t>
            </a:r>
            <a:r>
              <a:rPr lang="tr-TR" dirty="0" smtClean="0"/>
              <a:t>+</a:t>
            </a:r>
            <a:r>
              <a:rPr lang="tr-TR" dirty="0" err="1" smtClean="0"/>
              <a:t>Polipropilen</a:t>
            </a:r>
            <a:r>
              <a:rPr lang="tr-TR" dirty="0" smtClean="0"/>
              <a:t> ) mesh ile </a:t>
            </a:r>
            <a:r>
              <a:rPr lang="tr-TR" dirty="0" err="1" smtClean="0"/>
              <a:t>Lim</a:t>
            </a:r>
            <a:r>
              <a:rPr lang="tr-TR" dirty="0" smtClean="0"/>
              <a:t> ve arkadaşları  3 yıl sonunda 75 olguda %27 de </a:t>
            </a:r>
            <a:r>
              <a:rPr lang="tr-TR" dirty="0" err="1" smtClean="0"/>
              <a:t>novo</a:t>
            </a:r>
            <a:r>
              <a:rPr lang="tr-TR" dirty="0" smtClean="0"/>
              <a:t> </a:t>
            </a:r>
            <a:r>
              <a:rPr lang="tr-TR" dirty="0" err="1" smtClean="0"/>
              <a:t>disparoni</a:t>
            </a:r>
            <a:r>
              <a:rPr lang="tr-TR" dirty="0" smtClean="0"/>
              <a:t> ,%30 mesh erozyonu,%21 </a:t>
            </a:r>
            <a:r>
              <a:rPr lang="tr-TR" dirty="0" err="1" smtClean="0"/>
              <a:t>nüks</a:t>
            </a:r>
            <a:r>
              <a:rPr lang="tr-TR" dirty="0" smtClean="0"/>
              <a:t> saptamışlardır.</a:t>
            </a:r>
          </a:p>
          <a:p>
            <a:r>
              <a:rPr lang="tr-TR" dirty="0" smtClean="0"/>
              <a:t>IVS </a:t>
            </a:r>
            <a:r>
              <a:rPr lang="tr-TR" dirty="0" err="1" smtClean="0"/>
              <a:t>rectal</a:t>
            </a:r>
            <a:r>
              <a:rPr lang="tr-TR" dirty="0" smtClean="0"/>
              <a:t> erozyon </a:t>
            </a:r>
            <a:r>
              <a:rPr lang="tr-TR" dirty="0" err="1" smtClean="0"/>
              <a:t>rectovaginal</a:t>
            </a:r>
            <a:r>
              <a:rPr lang="tr-TR" dirty="0" smtClean="0"/>
              <a:t> fistül ve </a:t>
            </a:r>
            <a:r>
              <a:rPr lang="tr-TR" dirty="0" err="1" smtClean="0"/>
              <a:t>intraoperatif</a:t>
            </a:r>
            <a:r>
              <a:rPr lang="tr-TR" dirty="0" smtClean="0"/>
              <a:t> </a:t>
            </a:r>
            <a:r>
              <a:rPr lang="tr-TR" dirty="0" err="1" smtClean="0"/>
              <a:t>rectal</a:t>
            </a:r>
            <a:r>
              <a:rPr lang="tr-TR" dirty="0" smtClean="0"/>
              <a:t> yaralanma bildirilmiştir.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617681"/>
            <a:ext cx="8686800" cy="4525963"/>
          </a:xfrm>
        </p:spPr>
        <p:txBody>
          <a:bodyPr/>
          <a:lstStyle/>
          <a:p>
            <a:r>
              <a:rPr lang="tr-TR" dirty="0" err="1" smtClean="0"/>
              <a:t>Vagen</a:t>
            </a:r>
            <a:r>
              <a:rPr lang="tr-TR" dirty="0" smtClean="0"/>
              <a:t> arka duvar cerrahisi  ön onarımın tersine </a:t>
            </a:r>
            <a:r>
              <a:rPr lang="tr-TR" dirty="0" err="1" smtClean="0"/>
              <a:t>nüks</a:t>
            </a:r>
            <a:r>
              <a:rPr lang="tr-TR" dirty="0" smtClean="0"/>
              <a:t> oranı daha az .</a:t>
            </a:r>
          </a:p>
          <a:p>
            <a:r>
              <a:rPr lang="tr-TR" dirty="0" smtClean="0"/>
              <a:t>Klasik yöntem ile başarı oranı %76-90  olarak bildirilmiş</a:t>
            </a:r>
          </a:p>
          <a:p>
            <a:r>
              <a:rPr lang="tr-TR" dirty="0" smtClean="0"/>
              <a:t>Sentetik meshler ile % 7- 30  oranında mesh erozyonu bildirilmiştir.</a:t>
            </a:r>
          </a:p>
          <a:p>
            <a:r>
              <a:rPr lang="tr-TR" dirty="0" err="1" smtClean="0"/>
              <a:t>Biolojik</a:t>
            </a:r>
            <a:r>
              <a:rPr lang="tr-TR" dirty="0" smtClean="0"/>
              <a:t> mesh ile onarımda yüksek </a:t>
            </a:r>
            <a:r>
              <a:rPr lang="tr-TR" dirty="0" err="1" smtClean="0"/>
              <a:t>nüks</a:t>
            </a:r>
            <a:r>
              <a:rPr lang="tr-TR" dirty="0" smtClean="0"/>
              <a:t> oranı </a:t>
            </a:r>
            <a:r>
              <a:rPr lang="tr-TR" dirty="0" err="1" smtClean="0"/>
              <a:t>bildirimiştir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Vagen</a:t>
            </a:r>
            <a:r>
              <a:rPr lang="tr-TR" dirty="0" smtClean="0"/>
              <a:t> arka duvarda mesh kullanımının güvenli olduğuna dair yeterli veri yok.</a:t>
            </a:r>
          </a:p>
          <a:p>
            <a:r>
              <a:rPr lang="tr-TR" dirty="0" smtClean="0"/>
              <a:t>Günümüz verilerine göre  </a:t>
            </a:r>
            <a:r>
              <a:rPr lang="tr-TR" dirty="0" err="1" smtClean="0"/>
              <a:t>biolojik</a:t>
            </a:r>
            <a:r>
              <a:rPr lang="tr-TR" dirty="0" smtClean="0"/>
              <a:t> meshler fonksiyonel,  </a:t>
            </a:r>
            <a:r>
              <a:rPr lang="tr-TR" dirty="0" err="1" smtClean="0"/>
              <a:t>defekasyona</a:t>
            </a:r>
            <a:r>
              <a:rPr lang="tr-TR" dirty="0" smtClean="0"/>
              <a:t> ait,seksüel sonuçlar açısından doğal tamire bir avantaj sağlamıyor.</a:t>
            </a:r>
          </a:p>
          <a:p>
            <a:r>
              <a:rPr lang="tr-TR" dirty="0" smtClean="0"/>
              <a:t>Aynı şekilde </a:t>
            </a:r>
            <a:r>
              <a:rPr lang="tr-TR" dirty="0" err="1" smtClean="0"/>
              <a:t>absorbabl</a:t>
            </a:r>
            <a:r>
              <a:rPr lang="tr-TR" dirty="0" smtClean="0"/>
              <a:t> meshle tamire </a:t>
            </a:r>
            <a:r>
              <a:rPr lang="tr-TR" smtClean="0"/>
              <a:t>görede </a:t>
            </a:r>
            <a:r>
              <a:rPr lang="tr-TR" dirty="0" smtClean="0"/>
              <a:t>doğal doku ile tamir  daha güvenli .Mesh erozyonu gibi yan etkilerden uzak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Rektosel</a:t>
            </a:r>
            <a:r>
              <a:rPr lang="tr-TR" dirty="0" smtClean="0"/>
              <a:t> Tipleri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Yüksek </a:t>
            </a:r>
            <a:r>
              <a:rPr lang="tr-TR" dirty="0" err="1" smtClean="0"/>
              <a:t>rektosel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RVF ile </a:t>
            </a:r>
            <a:r>
              <a:rPr lang="tr-TR" dirty="0" err="1" smtClean="0"/>
              <a:t>utero</a:t>
            </a:r>
            <a:r>
              <a:rPr lang="tr-TR" dirty="0" smtClean="0"/>
              <a:t> </a:t>
            </a:r>
            <a:r>
              <a:rPr lang="tr-TR" dirty="0" err="1" smtClean="0"/>
              <a:t>sakral</a:t>
            </a:r>
            <a:r>
              <a:rPr lang="tr-TR" dirty="0" smtClean="0"/>
              <a:t>-kardinal </a:t>
            </a:r>
            <a:r>
              <a:rPr lang="tr-TR" dirty="0" err="1" smtClean="0"/>
              <a:t>ligaman</a:t>
            </a:r>
            <a:r>
              <a:rPr lang="tr-TR" dirty="0" smtClean="0"/>
              <a:t> kompleksinin  bağlantısının </a:t>
            </a:r>
            <a:r>
              <a:rPr lang="tr-TR" dirty="0" err="1" smtClean="0"/>
              <a:t>hasarlanması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Orta </a:t>
            </a:r>
            <a:r>
              <a:rPr lang="tr-TR" dirty="0" err="1" smtClean="0"/>
              <a:t>rektosel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err="1" smtClean="0"/>
              <a:t>Vajen</a:t>
            </a:r>
            <a:r>
              <a:rPr lang="tr-TR" dirty="0" smtClean="0"/>
              <a:t> ve rektum arasındaki dokunun aşırı gerilmesine bağlı </a:t>
            </a:r>
            <a:r>
              <a:rPr lang="tr-TR" dirty="0" err="1" smtClean="0"/>
              <a:t>rectovaginal</a:t>
            </a:r>
            <a:r>
              <a:rPr lang="tr-TR" dirty="0" smtClean="0"/>
              <a:t>  </a:t>
            </a:r>
            <a:r>
              <a:rPr lang="tr-TR" dirty="0" err="1" smtClean="0"/>
              <a:t>fasyanın</a:t>
            </a:r>
            <a:r>
              <a:rPr lang="tr-TR" dirty="0" smtClean="0"/>
              <a:t> </a:t>
            </a:r>
            <a:r>
              <a:rPr lang="tr-TR" dirty="0" err="1" smtClean="0"/>
              <a:t>hasarlanması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Aşağı </a:t>
            </a:r>
            <a:r>
              <a:rPr lang="tr-TR" dirty="0" err="1" smtClean="0"/>
              <a:t>rektosel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Rektovajinal</a:t>
            </a:r>
            <a:r>
              <a:rPr lang="tr-TR" dirty="0" smtClean="0"/>
              <a:t> </a:t>
            </a:r>
            <a:r>
              <a:rPr lang="tr-TR" dirty="0" err="1" smtClean="0"/>
              <a:t>fasyanın</a:t>
            </a:r>
            <a:r>
              <a:rPr lang="tr-TR" dirty="0" smtClean="0"/>
              <a:t> </a:t>
            </a:r>
            <a:r>
              <a:rPr lang="tr-TR" dirty="0" err="1" smtClean="0"/>
              <a:t>perineal</a:t>
            </a:r>
            <a:r>
              <a:rPr lang="tr-TR" dirty="0" smtClean="0"/>
              <a:t> bodyden ayrılması </a:t>
            </a:r>
          </a:p>
          <a:p>
            <a:pPr algn="r"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tr-TR" dirty="0" err="1" smtClean="0"/>
              <a:t>Vagen</a:t>
            </a:r>
            <a:r>
              <a:rPr lang="tr-TR" dirty="0" smtClean="0"/>
              <a:t> arka duvar </a:t>
            </a:r>
            <a:r>
              <a:rPr lang="tr-TR" dirty="0" err="1" smtClean="0"/>
              <a:t>defekti</a:t>
            </a: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33985"/>
            <a:r>
              <a:rPr lang="en-US" dirty="0"/>
              <a:t> </a:t>
            </a:r>
            <a:r>
              <a:rPr lang="tr-TR" dirty="0" smtClean="0"/>
              <a:t>Bel ağrısı  </a:t>
            </a:r>
            <a:endParaRPr lang="en-US" dirty="0"/>
          </a:p>
          <a:p>
            <a:pPr marL="633985"/>
            <a:r>
              <a:rPr lang="en-US" dirty="0"/>
              <a:t> </a:t>
            </a:r>
            <a:r>
              <a:rPr lang="en-US" dirty="0" smtClean="0"/>
              <a:t>in</a:t>
            </a:r>
            <a:r>
              <a:rPr lang="tr-TR" dirty="0" err="1" smtClean="0"/>
              <a:t>komplet</a:t>
            </a:r>
            <a:r>
              <a:rPr lang="en-US" dirty="0" smtClean="0"/>
              <a:t> </a:t>
            </a:r>
            <a:r>
              <a:rPr lang="tr-TR" dirty="0" smtClean="0"/>
              <a:t>boşaltma </a:t>
            </a:r>
            <a:endParaRPr lang="en-US" dirty="0"/>
          </a:p>
          <a:p>
            <a:pPr marL="633985"/>
            <a:r>
              <a:rPr lang="en-US" dirty="0"/>
              <a:t> </a:t>
            </a:r>
            <a:r>
              <a:rPr lang="tr-TR" dirty="0" smtClean="0"/>
              <a:t>K</a:t>
            </a:r>
            <a:r>
              <a:rPr lang="en-US" dirty="0" err="1" smtClean="0"/>
              <a:t>onstipa</a:t>
            </a:r>
            <a:r>
              <a:rPr lang="tr-TR" dirty="0" err="1" smtClean="0"/>
              <a:t>sy</a:t>
            </a:r>
            <a:r>
              <a:rPr lang="en-US" dirty="0" smtClean="0"/>
              <a:t>on</a:t>
            </a:r>
            <a:endParaRPr lang="en-US" dirty="0"/>
          </a:p>
          <a:p>
            <a:pPr marL="633985"/>
            <a:r>
              <a:rPr lang="en-US" dirty="0"/>
              <a:t> </a:t>
            </a:r>
            <a:r>
              <a:rPr lang="tr-TR" dirty="0" smtClean="0"/>
              <a:t>M</a:t>
            </a:r>
            <a:r>
              <a:rPr lang="en-US" dirty="0" err="1" smtClean="0"/>
              <a:t>anu</a:t>
            </a:r>
            <a:r>
              <a:rPr lang="tr-TR" dirty="0" smtClean="0"/>
              <a:t>e</a:t>
            </a:r>
            <a:r>
              <a:rPr lang="en-US" dirty="0" smtClean="0"/>
              <a:t>l de</a:t>
            </a:r>
            <a:r>
              <a:rPr lang="tr-TR" dirty="0" smtClean="0"/>
              <a:t>k</a:t>
            </a:r>
            <a:r>
              <a:rPr lang="en-US" dirty="0" err="1" smtClean="0"/>
              <a:t>ompres</a:t>
            </a:r>
            <a:r>
              <a:rPr lang="tr-TR" dirty="0" smtClean="0"/>
              <a:t>y</a:t>
            </a:r>
            <a:r>
              <a:rPr lang="en-US" dirty="0" smtClean="0"/>
              <a:t>on</a:t>
            </a:r>
            <a:endParaRPr lang="en-US" dirty="0"/>
          </a:p>
          <a:p>
            <a:pPr marL="633985"/>
            <a:r>
              <a:rPr lang="tr-TR" dirty="0" smtClean="0"/>
              <a:t>Gaz </a:t>
            </a:r>
            <a:r>
              <a:rPr lang="en-US" dirty="0" smtClean="0"/>
              <a:t>in</a:t>
            </a:r>
            <a:r>
              <a:rPr lang="tr-TR" dirty="0" smtClean="0"/>
              <a:t>k</a:t>
            </a:r>
            <a:r>
              <a:rPr lang="en-US" dirty="0" err="1" smtClean="0"/>
              <a:t>ontin</a:t>
            </a:r>
            <a:r>
              <a:rPr lang="tr-TR" dirty="0" smtClean="0"/>
              <a:t>a</a:t>
            </a:r>
            <a:r>
              <a:rPr lang="en-US" dirty="0" smtClean="0"/>
              <a:t>n</a:t>
            </a:r>
            <a:r>
              <a:rPr lang="tr-TR" dirty="0" smtClean="0"/>
              <a:t>sı</a:t>
            </a:r>
            <a:r>
              <a:rPr lang="en-US" dirty="0" smtClean="0"/>
              <a:t> </a:t>
            </a:r>
            <a:endParaRPr lang="tr-TR" dirty="0" smtClean="0"/>
          </a:p>
          <a:p>
            <a:pPr marL="633985"/>
            <a:r>
              <a:rPr lang="tr-TR" dirty="0" err="1" smtClean="0"/>
              <a:t>Pelvik</a:t>
            </a:r>
            <a:r>
              <a:rPr lang="tr-TR" dirty="0" smtClean="0"/>
              <a:t> bası hissi</a:t>
            </a:r>
          </a:p>
          <a:p>
            <a:pPr marL="633985"/>
            <a:r>
              <a:rPr lang="tr-TR" dirty="0" err="1" smtClean="0"/>
              <a:t>Pelvik</a:t>
            </a:r>
            <a:r>
              <a:rPr lang="tr-TR" dirty="0" smtClean="0"/>
              <a:t> ağrı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Cerrahi Onarım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Amaç</a:t>
            </a:r>
          </a:p>
          <a:p>
            <a:r>
              <a:rPr lang="tr-TR" dirty="0" smtClean="0"/>
              <a:t>Anatomik düzeltme </a:t>
            </a:r>
          </a:p>
          <a:p>
            <a:r>
              <a:rPr lang="tr-TR" dirty="0" smtClean="0"/>
              <a:t> Semptomlarının giderilmesi</a:t>
            </a:r>
          </a:p>
          <a:p>
            <a:r>
              <a:rPr lang="tr-TR" dirty="0" smtClean="0"/>
              <a:t>Normal Barsak fonksiyonlarının sağlanması</a:t>
            </a:r>
          </a:p>
          <a:p>
            <a:r>
              <a:rPr lang="tr-TR" dirty="0" smtClean="0"/>
              <a:t>Seksüel fonksiyonun sağlanması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tr-TR" sz="4900" dirty="0" smtClean="0"/>
              <a:t>Cerrahi Tedavi Öncesi yapılanlar</a:t>
            </a:r>
            <a:endParaRPr lang="en-US" sz="4900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892969" y="2071679"/>
            <a:ext cx="7358063" cy="4393416"/>
          </a:xfrm>
          <a:ln/>
        </p:spPr>
        <p:txBody>
          <a:bodyPr/>
          <a:lstStyle/>
          <a:p>
            <a:pPr marL="633985"/>
            <a:endParaRPr lang="tr-TR" dirty="0" smtClean="0"/>
          </a:p>
          <a:p>
            <a:pPr marL="633985"/>
            <a:r>
              <a:rPr lang="tr-TR" dirty="0" smtClean="0"/>
              <a:t>Dikkatli </a:t>
            </a:r>
            <a:r>
              <a:rPr lang="tr-TR" dirty="0" err="1" smtClean="0"/>
              <a:t>anamnez</a:t>
            </a:r>
            <a:endParaRPr lang="en-US" dirty="0"/>
          </a:p>
          <a:p>
            <a:pPr marL="633985"/>
            <a:r>
              <a:rPr lang="tr-TR" dirty="0" smtClean="0"/>
              <a:t>Fizik</a:t>
            </a:r>
            <a:r>
              <a:rPr lang="en-US" dirty="0" smtClean="0"/>
              <a:t> </a:t>
            </a:r>
            <a:r>
              <a:rPr lang="tr-TR" dirty="0" smtClean="0"/>
              <a:t>muayene</a:t>
            </a:r>
            <a:endParaRPr lang="en-US" dirty="0"/>
          </a:p>
          <a:p>
            <a:pPr marL="633985"/>
            <a:r>
              <a:rPr lang="en-US" dirty="0" smtClean="0"/>
              <a:t>N</a:t>
            </a:r>
            <a:r>
              <a:rPr lang="tr-TR" dirty="0" err="1" smtClean="0"/>
              <a:t>örolojik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tr-TR" dirty="0" smtClean="0"/>
              <a:t>değerlendirme</a:t>
            </a:r>
            <a:endParaRPr lang="en-US" dirty="0"/>
          </a:p>
          <a:p>
            <a:pPr marL="633985"/>
            <a:r>
              <a:rPr lang="en-US" dirty="0" err="1" smtClean="0"/>
              <a:t>Anore</a:t>
            </a:r>
            <a:r>
              <a:rPr lang="tr-TR" dirty="0" smtClean="0"/>
              <a:t>k</a:t>
            </a:r>
            <a:r>
              <a:rPr lang="en-US" dirty="0" err="1" smtClean="0"/>
              <a:t>tal</a:t>
            </a:r>
            <a:r>
              <a:rPr lang="en-US" dirty="0" smtClean="0"/>
              <a:t> in</a:t>
            </a:r>
            <a:r>
              <a:rPr lang="tr-TR" dirty="0" err="1" smtClean="0"/>
              <a:t>celeme</a:t>
            </a:r>
            <a:endParaRPr lang="en-US" dirty="0"/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2661047" y="1893094"/>
            <a:ext cx="3821906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dirty="0" smtClean="0">
                <a:solidFill>
                  <a:srgbClr val="93FFF5"/>
                </a:solidFill>
                <a:ea typeface="Gill Sans" charset="0"/>
                <a:cs typeface="Gill Sans" charset="0"/>
              </a:rPr>
              <a:t>Pt</a:t>
            </a:r>
            <a:endParaRPr lang="en-US" dirty="0">
              <a:solidFill>
                <a:srgbClr val="93FFF5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Arka Duvar </a:t>
            </a:r>
            <a:r>
              <a:rPr lang="tr-TR" dirty="0" err="1" smtClean="0"/>
              <a:t>Cerahi</a:t>
            </a:r>
            <a:r>
              <a:rPr lang="tr-TR" dirty="0" smtClean="0"/>
              <a:t> </a:t>
            </a:r>
            <a:r>
              <a:rPr lang="tr-TR" dirty="0" err="1" smtClean="0"/>
              <a:t>TeknİK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r>
              <a:rPr lang="tr-TR" dirty="0" err="1" smtClean="0"/>
              <a:t>Kolporafi</a:t>
            </a:r>
            <a:r>
              <a:rPr lang="tr-TR" dirty="0" smtClean="0"/>
              <a:t> </a:t>
            </a:r>
            <a:r>
              <a:rPr lang="tr-TR" dirty="0" err="1" smtClean="0"/>
              <a:t>posterior</a:t>
            </a:r>
            <a:endParaRPr lang="tr-TR" dirty="0" smtClean="0"/>
          </a:p>
          <a:p>
            <a:r>
              <a:rPr lang="tr-TR" dirty="0" smtClean="0"/>
              <a:t>Site-spesifik </a:t>
            </a:r>
            <a:r>
              <a:rPr lang="tr-TR" dirty="0" err="1" smtClean="0"/>
              <a:t>defekt</a:t>
            </a:r>
            <a:r>
              <a:rPr lang="tr-TR" dirty="0" smtClean="0"/>
              <a:t> tamiri</a:t>
            </a:r>
          </a:p>
          <a:p>
            <a:r>
              <a:rPr lang="tr-TR" dirty="0" err="1" smtClean="0"/>
              <a:t>Graft</a:t>
            </a:r>
            <a:r>
              <a:rPr lang="tr-TR" dirty="0" smtClean="0"/>
              <a:t> ile tamir</a:t>
            </a:r>
          </a:p>
          <a:p>
            <a:pPr>
              <a:buNone/>
            </a:pPr>
            <a:r>
              <a:rPr lang="tr-TR" dirty="0" smtClean="0"/>
              <a:t>    Sentetik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err="1" smtClean="0"/>
              <a:t>Biolojik</a:t>
            </a:r>
            <a:endParaRPr lang="tr-TR" dirty="0" smtClean="0"/>
          </a:p>
          <a:p>
            <a:pPr>
              <a:buNone/>
            </a:pPr>
            <a:r>
              <a:rPr lang="tr-TR" dirty="0" err="1" smtClean="0"/>
              <a:t>Perinorafi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err="1" smtClean="0"/>
              <a:t>Sacral</a:t>
            </a:r>
            <a:r>
              <a:rPr lang="tr-TR" dirty="0" smtClean="0"/>
              <a:t> </a:t>
            </a:r>
            <a:r>
              <a:rPr lang="tr-TR" dirty="0" err="1" smtClean="0"/>
              <a:t>kolpopeksi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IVS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1241</TotalTime>
  <Words>1262</Words>
  <Application>Microsoft Office PowerPoint</Application>
  <PresentationFormat>Ekran Gösterisi (4:3)</PresentationFormat>
  <Paragraphs>437</Paragraphs>
  <Slides>46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Gezinti</vt:lpstr>
      <vt:lpstr>Vagen Arka Duvar Prolapsusu Tedavisi</vt:lpstr>
      <vt:lpstr>Terminoloji</vt:lpstr>
      <vt:lpstr>Slayt 3</vt:lpstr>
      <vt:lpstr>POP</vt:lpstr>
      <vt:lpstr>Rektosel Tipleri  </vt:lpstr>
      <vt:lpstr>Vagen arka duvar defekti</vt:lpstr>
      <vt:lpstr>Cerrahi Onarım </vt:lpstr>
      <vt:lpstr>Cerrahi Tedavi Öncesi yapılanlar</vt:lpstr>
      <vt:lpstr>Arka Duvar Cerahi TeknİK</vt:lpstr>
      <vt:lpstr>Posterior Kolporafİ  </vt:lpstr>
      <vt:lpstr>Slayt 11</vt:lpstr>
      <vt:lpstr>Slayt 12</vt:lpstr>
      <vt:lpstr>Slayt 13</vt:lpstr>
      <vt:lpstr>Perineorafi</vt:lpstr>
      <vt:lpstr>Site –Spesifik Onarım</vt:lpstr>
      <vt:lpstr>Slayt 16</vt:lpstr>
      <vt:lpstr>Slayt 17</vt:lpstr>
      <vt:lpstr>Slayt 18</vt:lpstr>
      <vt:lpstr>Slayt 19</vt:lpstr>
      <vt:lpstr>Slayt 20</vt:lpstr>
      <vt:lpstr>Slayt 21</vt:lpstr>
      <vt:lpstr>Posterior Kolporafİ</vt:lpstr>
      <vt:lpstr>Posterior Kolporafİ</vt:lpstr>
      <vt:lpstr>Site Spesifik OnarIm</vt:lpstr>
      <vt:lpstr>Site Spesifik Onarım</vt:lpstr>
      <vt:lpstr>Mesh ile onarım</vt:lpstr>
      <vt:lpstr>Sentetİk Mesh Materyalİ</vt:lpstr>
      <vt:lpstr>Arka onarIm için sentetik Mesh Materyali</vt:lpstr>
      <vt:lpstr>PROLİFT</vt:lpstr>
      <vt:lpstr>PROLiFT</vt:lpstr>
      <vt:lpstr>Arka Duvar Cerrahisi (Sentetik Graft)</vt:lpstr>
      <vt:lpstr>Arka Onarımda Biolojik Graftler </vt:lpstr>
      <vt:lpstr>Arka Duvar Cerrahisi (Biolojik Graft)</vt:lpstr>
      <vt:lpstr>Slayt 34</vt:lpstr>
      <vt:lpstr>Biolojİk Mesh</vt:lpstr>
      <vt:lpstr>Slayt 36</vt:lpstr>
      <vt:lpstr>Abdominal Sakrokolpopeksi</vt:lpstr>
      <vt:lpstr>Posterior    IVS </vt:lpstr>
      <vt:lpstr>Posterıor IVS</vt:lpstr>
      <vt:lpstr>Vagen arka duvar cerrahisi Komplikasyonları</vt:lpstr>
      <vt:lpstr>Komplikasyonlar</vt:lpstr>
      <vt:lpstr>Komplikasyonlar</vt:lpstr>
      <vt:lpstr>Mesh KomplikasyonlarI</vt:lpstr>
      <vt:lpstr>Mesh KomplikasyonlarI</vt:lpstr>
      <vt:lpstr>Sonuçlar</vt:lpstr>
      <vt:lpstr>Slayt 46</vt:lpstr>
    </vt:vector>
  </TitlesOfParts>
  <Company>NeC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Vagen Arka Duvar Prolapsusu Tedavisi</dc:title>
  <dc:creator>AYSEGURBUZ</dc:creator>
  <cp:lastModifiedBy>AYSEGURBUZ</cp:lastModifiedBy>
  <cp:revision>278</cp:revision>
  <dcterms:created xsi:type="dcterms:W3CDTF">2011-05-14T07:05:55Z</dcterms:created>
  <dcterms:modified xsi:type="dcterms:W3CDTF">2011-05-18T09:40:02Z</dcterms:modified>
</cp:coreProperties>
</file>